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8" r:id="rId3"/>
    <p:sldId id="263" r:id="rId4"/>
    <p:sldId id="257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9" r:id="rId13"/>
    <p:sldId id="278" r:id="rId14"/>
    <p:sldId id="279" r:id="rId15"/>
    <p:sldId id="291" r:id="rId16"/>
    <p:sldId id="271" r:id="rId17"/>
    <p:sldId id="272" r:id="rId18"/>
    <p:sldId id="273" r:id="rId19"/>
    <p:sldId id="274" r:id="rId20"/>
    <p:sldId id="292" r:id="rId21"/>
    <p:sldId id="275" r:id="rId22"/>
    <p:sldId id="276" r:id="rId23"/>
    <p:sldId id="277" r:id="rId24"/>
    <p:sldId id="281" r:id="rId25"/>
    <p:sldId id="282" r:id="rId26"/>
    <p:sldId id="287" r:id="rId27"/>
    <p:sldId id="280" r:id="rId28"/>
    <p:sldId id="283" r:id="rId29"/>
    <p:sldId id="284" r:id="rId30"/>
    <p:sldId id="285" r:id="rId31"/>
    <p:sldId id="286" r:id="rId32"/>
    <p:sldId id="290" r:id="rId33"/>
    <p:sldId id="293" r:id="rId34"/>
    <p:sldId id="294" r:id="rId35"/>
    <p:sldId id="295" r:id="rId36"/>
    <p:sldId id="289" r:id="rId37"/>
    <p:sldId id="288" r:id="rId38"/>
    <p:sldId id="296" r:id="rId39"/>
    <p:sldId id="297" r:id="rId40"/>
    <p:sldId id="298" r:id="rId4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09" autoAdjust="0"/>
  </p:normalViewPr>
  <p:slideViewPr>
    <p:cSldViewPr>
      <p:cViewPr varScale="1">
        <p:scale>
          <a:sx n="93" d="100"/>
          <a:sy n="93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072BD-5FDD-4A4D-A79F-851523B12125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6D5A7-B8DD-4C18-9F34-1B71BAB7B0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35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Option value is at least equal</a:t>
            </a:r>
            <a:r>
              <a:rPr lang="en-US" altLang="zh-TW" baseline="0" dirty="0" smtClean="0"/>
              <a:t> to time value.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C316-07CE-40D3-8202-1BD0CB8943F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7045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6D5A7-B8DD-4C18-9F34-1B71BAB7B0A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3376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C316-07CE-40D3-8202-1BD0CB8943F4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917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6D5A7-B8DD-4C18-9F34-1B71BAB7B0A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9197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6D5A7-B8DD-4C18-9F34-1B71BAB7B0A1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9197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C316-07CE-40D3-8202-1BD0CB8943F4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105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C316-07CE-40D3-8202-1BD0CB8943F4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105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4.  </a:t>
            </a:r>
            <a:r>
              <a:rPr lang="zh-TW" altLang="en-US" dirty="0" smtClean="0"/>
              <a:t>資產較低的時候比較可能會</a:t>
            </a:r>
            <a:r>
              <a:rPr lang="en-US" altLang="zh-TW" dirty="0" smtClean="0"/>
              <a:t>put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C316-07CE-40D3-8202-1BD0CB8943F4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105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C316-07CE-40D3-8202-1BD0CB8943F4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105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7722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300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182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911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661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120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27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000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52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82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048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7274D-E97A-45E2-A0C0-2B0DC986E67F}" type="datetimeFigureOut">
              <a:rPr lang="zh-TW" altLang="en-US" smtClean="0"/>
              <a:t>2012/3/31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8B725-9B0D-4989-8C34-EED5A0199C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3316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Note_1.pptx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4000" dirty="0" smtClean="0"/>
              <a:t>Optimal Conversion and Put Policies </a:t>
            </a:r>
            <a:endParaRPr lang="zh-TW" altLang="en-US" sz="40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755576" y="3429000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TW" sz="2400" dirty="0" smtClean="0"/>
              <a:t>The first theorem establishes the existence of a boundary of  critical host bond prices 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TW" sz="2400" dirty="0" smtClean="0"/>
              <a:t>The second theorem describes the boundary in terms of </a:t>
            </a:r>
          </a:p>
          <a:p>
            <a:r>
              <a:rPr lang="en-US" altLang="zh-TW" sz="2400" dirty="0" smtClean="0"/>
              <a:t>     critical firm value. 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TW" sz="2400" dirty="0" smtClean="0"/>
              <a:t>The third theorem characterizes the shape and relation of</a:t>
            </a:r>
          </a:p>
          <a:p>
            <a:r>
              <a:rPr lang="en-US" altLang="zh-TW" sz="2400" dirty="0" smtClean="0"/>
              <a:t>     the boundaries for the different types of bonds. 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796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44624"/>
                <a:ext cx="8892480" cy="66247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Proof 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(1)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are two states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and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</m:oMath>
                </a14:m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.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:r>
                  <a:rPr lang="en-US" altLang="zh-TW" sz="2400" u="sng" dirty="0" smtClean="0"/>
                  <a:t>Step1</a:t>
                </a:r>
                <a:r>
                  <a:rPr lang="en-US" altLang="zh-TW" dirty="0" smtClean="0"/>
                  <a:t>     </a:t>
                </a:r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</a:t>
                </a:r>
                <a:r>
                  <a:rPr lang="en-US" altLang="zh-TW" sz="2400" dirty="0"/>
                  <a:t>Suppose</a:t>
                </a:r>
                <a:r>
                  <a:rPr lang="en-US" altLang="zh-TW" sz="2800" dirty="0"/>
                  <a:t> </a:t>
                </a:r>
                <a:r>
                  <a:rPr lang="en-US" altLang="zh-TW" sz="2400" dirty="0"/>
                  <a:t>it is optimal to continue at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/>
                  <a:t>and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sz="2400" dirty="0"/>
                  <a:t>.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   </a:t>
                </a:r>
                <a:r>
                  <a:rPr lang="en-US" altLang="zh-TW" sz="2400" dirty="0" smtClean="0"/>
                  <a:t>  We </a:t>
                </a:r>
                <a:r>
                  <a:rPr lang="en-US" altLang="zh-TW" sz="2400" dirty="0"/>
                  <a:t>show that it is then optimal to continue at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/>
                  <a:t>.</a:t>
                </a:r>
                <a:r>
                  <a:rPr lang="zh-TW" altLang="en-US" sz="2400" dirty="0"/>
                  <a:t>  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     </a:t>
                </a:r>
                <a:r>
                  <a:rPr lang="en-US" altLang="zh-TW" sz="2400" dirty="0" smtClean="0"/>
                  <a:t> Using put delta inequality</a:t>
                </a:r>
                <a:endParaRPr lang="en-US" altLang="zh-TW" sz="36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 dirty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/>
                              </a:rPr>
                              <m:t>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 dirty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/>
                              </a:rPr>
                              <m:t>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</m:den>
                    </m:f>
                    <m:r>
                      <a:rPr lang="en-US" altLang="zh-TW" sz="2000" b="0" i="1" smtClean="0">
                        <a:latin typeface="Cambria Math"/>
                      </a:rPr>
                      <m:t>&lt;</m:t>
                    </m:r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en-US" altLang="zh-TW" sz="2000" dirty="0" smtClean="0"/>
                  <a:t>                                    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&gt;</m:t>
                    </m:r>
                  </m:oMath>
                </a14:m>
                <a:r>
                  <a:rPr lang="en-US" altLang="zh-TW" sz="20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 </m:t>
                        </m:r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0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sz="20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  </a:t>
                </a:r>
                <a:r>
                  <a:rPr lang="en-US" altLang="zh-TW" sz="2400" dirty="0" smtClean="0"/>
                  <a:t>Above result is implied by                                   </a:t>
                </a: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&gt;</m:t>
                    </m:r>
                  </m:oMath>
                </a14:m>
                <a:r>
                  <a:rPr lang="en-US" altLang="zh-TW" sz="20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0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0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+</m:t>
                    </m:r>
                  </m:oMath>
                </a14:m>
                <a:r>
                  <a:rPr lang="en-US" altLang="zh-TW" sz="20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0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0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0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44624"/>
                <a:ext cx="8892480" cy="6624736"/>
              </a:xfrm>
              <a:blipFill rotWithShape="1">
                <a:blip r:embed="rId2"/>
                <a:stretch>
                  <a:fillRect l="-1714" t="-11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626647" y="4581128"/>
                <a:ext cx="5629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dirty="0"/>
                  <a:t> </a:t>
                </a: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647" y="4581128"/>
                <a:ext cx="56297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字方塊 1"/>
          <p:cNvSpPr txBox="1"/>
          <p:nvPr/>
        </p:nvSpPr>
        <p:spPr>
          <a:xfrm>
            <a:off x="8178033" y="5661247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hlinkClick r:id="rId4" action="ppaction://hlinkpres?slideindex=1&amp;slidetitle="/>
              </a:rPr>
              <a:t>Review</a:t>
            </a:r>
            <a:endParaRPr lang="zh-TW" alt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679651" y="6093296"/>
                <a:ext cx="5629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dirty="0"/>
                  <a:t> </a:t>
                </a: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651" y="6093296"/>
                <a:ext cx="56297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440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88640"/>
                <a:ext cx="8640960" cy="648072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</a:rPr>
                      <m:t>∵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it is optimal to continue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/>
                  <a:t> , thus we </a:t>
                </a:r>
                <a:r>
                  <a:rPr lang="en-US" altLang="zh-TW" sz="2400" dirty="0" smtClean="0"/>
                  <a:t>have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/>
                  <a:t> 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ea typeface="Cambria Math"/>
                  </a:rPr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Besides,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(1)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for all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400" dirty="0"/>
                  <a:t>.</a:t>
                </a:r>
                <a:r>
                  <a:rPr lang="zh-TW" altLang="en-US" sz="2400" dirty="0"/>
                  <a:t>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b="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It is then optimal to continue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/>
                  <a:t>.</a:t>
                </a:r>
                <a:endParaRPr lang="zh-TW" altLang="en-US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88640"/>
                <a:ext cx="8640960" cy="6480720"/>
              </a:xfrm>
              <a:blipFill rotWithShape="1"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7740352" y="1671058"/>
            <a:ext cx="1534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5" name="手繪多邊形 4"/>
          <p:cNvSpPr/>
          <p:nvPr/>
        </p:nvSpPr>
        <p:spPr>
          <a:xfrm>
            <a:off x="7524328" y="1387672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>
            <a:off x="1187624" y="1844824"/>
            <a:ext cx="1872208" cy="7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3563888" y="3717032"/>
            <a:ext cx="1224136" cy="7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08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260648"/>
                <a:ext cx="8568952" cy="626469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sz="2400" u="sng" dirty="0" smtClean="0"/>
                  <a:t>Step 2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     Let </a:t>
                </a:r>
                <a14:m>
                  <m:oMath xmlns:m="http://schemas.openxmlformats.org/officeDocument/2006/math">
                    <m:r>
                      <a:rPr lang="en-US" altLang="zh-TW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/>
                  <a:t> be the </a:t>
                </a:r>
                <a:r>
                  <a:rPr lang="en-US" altLang="zh-TW" sz="2400" dirty="0" err="1" smtClean="0"/>
                  <a:t>supremum</a:t>
                </a:r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that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𝑈</m:t>
                    </m:r>
                  </m:oMath>
                </a14:m>
                <a:r>
                  <a:rPr lang="en-US" altLang="zh-TW" sz="2400" dirty="0"/>
                  <a:t> .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    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/>
                          </a:rPr>
                          <m:t>,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sz="2400" dirty="0"/>
                  <a:t>can not lie in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𝑈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because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𝑈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is open.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Thus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for all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0,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zh-TW" altLang="en-US" sz="2400" dirty="0"/>
                  <a:t>  </a:t>
                </a:r>
                <a:r>
                  <a:rPr lang="en-US" altLang="zh-TW" sz="2400" dirty="0"/>
                  <a:t>and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/>
                          </a:rPr>
                          <m:t>,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&gt;0</m:t>
                    </m:r>
                  </m:oMath>
                </a14:m>
                <a:r>
                  <a:rPr lang="zh-TW" altLang="en-US" sz="2400" dirty="0"/>
                  <a:t>    </a:t>
                </a: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Then</a:t>
                </a:r>
                <a:r>
                  <a:rPr lang="en-US" altLang="zh-TW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dirty="0">
                        <a:latin typeface="Cambria Math"/>
                        <a:ea typeface="Cambria Math"/>
                      </a:rPr>
                      <m:t>⇔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,</a:t>
                </a:r>
                <a:r>
                  <a:rPr lang="zh-TW" altLang="en-US" sz="2400" dirty="0" smtClean="0"/>
                  <a:t>  </a:t>
                </a:r>
                <a14:m>
                  <m:oMath xmlns:m="http://schemas.openxmlformats.org/officeDocument/2006/math">
                    <m:r>
                      <a:rPr lang="zh-TW" altLang="en-US" sz="2400" i="1" dirty="0" smtClean="0">
                        <a:latin typeface="Cambria Math"/>
                      </a:rPr>
                      <m:t>∵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0&lt;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𝑧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&lt;1</m:t>
                    </m:r>
                  </m:oMath>
                </a14:m>
                <a:endParaRPr lang="zh-TW" altLang="en-US" sz="2400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260648"/>
                <a:ext cx="8568952" cy="6264696"/>
              </a:xfrm>
              <a:blipFill rotWithShape="1">
                <a:blip r:embed="rId2"/>
                <a:stretch>
                  <a:fillRect l="-1067" t="-7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3493559" y="29075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n</a:t>
            </a:r>
            <a:r>
              <a:rPr lang="en-US" altLang="zh-TW" b="1" dirty="0" smtClean="0">
                <a:solidFill>
                  <a:srgbClr val="FF0000"/>
                </a:solidFill>
              </a:rPr>
              <a:t>ot in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3347864" y="2907512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6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n-US" altLang="zh-TW" dirty="0"/>
              <a:t>Part </a:t>
            </a:r>
            <a:r>
              <a:rPr lang="en-US" altLang="zh-TW" dirty="0" smtClean="0"/>
              <a:t>2.B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043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052736"/>
                <a:ext cx="9144000" cy="561662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0" i="1" dirty="0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altLang="zh-TW" sz="2800" b="0" i="1" dirty="0" smtClean="0">
                              <a:latin typeface="Cambria Math"/>
                            </a:rPr>
                            <m:t>𝑃𝐶𝐵</m:t>
                          </m:r>
                        </m:sub>
                      </m:sSub>
                      <m:d>
                        <m:dPr>
                          <m:ctrlPr>
                            <a:rPr lang="en-US" altLang="zh-TW" sz="2800" i="1" dirty="0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/>
                                </a:rPr>
                                <m:t>𝑡</m:t>
                              </m:r>
                            </m:sub>
                            <m:sup/>
                          </m:sSubSup>
                          <m:r>
                            <a:rPr lang="en-US" altLang="zh-TW" sz="28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i="1">
                          <a:latin typeface="Cambria Math"/>
                        </a:rPr>
                        <m:t>−</m:t>
                      </m:r>
                      <m:sPre>
                        <m:sPre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sPrePr>
                        <m:sub>
                          <m:r>
                            <a:rPr lang="en-US" altLang="zh-TW" sz="28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800" i="1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zh-TW" altLang="en-US" sz="2800" i="1">
                              <a:latin typeface="Cambria Math"/>
                              <a:ea typeface="Cambria Math"/>
                            </a:rPr>
                            <m:t>𝜏</m:t>
                          </m:r>
                          <m:r>
                            <a:rPr lang="zh-TW" altLang="en-US" sz="2800" i="1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altLang="zh-TW" sz="28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/>
                            </a:rPr>
                            <m:t>𝑠𝑢𝑝</m:t>
                          </m:r>
                        </m:sup>
                        <m:e>
                          <m:acc>
                            <m:accPr>
                              <m:chr m:val="̃"/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a:rPr lang="en-US" altLang="zh-TW" sz="2800" i="1">
                              <a:latin typeface="Cambria Math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zh-TW" altLang="en-US" sz="2800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𝑧𝑉</m:t>
                                      </m:r>
                                    </m:e>
                                    <m:sub>
                                      <m:r>
                                        <a:rPr lang="zh-TW" altLang="en-US" sz="2800" i="1">
                                          <a:latin typeface="Cambria Math"/>
                                        </a:rPr>
                                        <m:t>𝜏</m:t>
                                      </m:r>
                                    </m:sub>
                                  </m:sSub>
                                  <m:r>
                                    <a:rPr lang="en-US" altLang="zh-TW" sz="2800" i="1">
                                      <a:latin typeface="Cambria Math"/>
                                      <a:ea typeface="Cambria Math"/>
                                    </a:rPr>
                                    <m:t>∨</m:t>
                                  </m:r>
                                  <m:sSubSup>
                                    <m:sSubSupPr>
                                      <m:ctrlP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zh-TW" altLang="en-US" sz="2800" i="1">
                                          <a:latin typeface="Cambria Math"/>
                                        </a:rPr>
                                        <m:t>𝜏</m:t>
                                      </m:r>
                                    </m:sub>
                                    <m:sup>
                                      <m:r>
                                        <a:rPr lang="en-US" altLang="zh-TW" sz="2800" i="1">
                                          <a:latin typeface="Cambria Math"/>
                                          <a:ea typeface="Cambria Math"/>
                                        </a:rPr>
                                        <m:t>𝑃</m:t>
                                      </m:r>
                                    </m:sup>
                                  </m:sSubSup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zh-TW" altLang="en-US" sz="2800" i="1">
                                          <a:latin typeface="Cambria Math"/>
                                        </a:rPr>
                                        <m:t>𝜏</m:t>
                                      </m:r>
                                    </m:sub>
                                    <m:sup/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altLang="zh-TW" sz="2800" i="1">
                                  <a:latin typeface="Cambria Math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TW" sz="2800" i="1">
                              <a:latin typeface="Cambria Math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/>
                            </a:rPr>
                            <m:t>]</m:t>
                          </m:r>
                        </m:e>
                      </m:sPre>
                    </m:oMath>
                  </m:oMathPara>
                </a14:m>
                <a:endParaRPr lang="en-US" altLang="zh-TW" sz="2800" b="0" dirty="0" smtClean="0"/>
              </a:p>
              <a:p>
                <a:pPr marL="0" indent="0">
                  <a:buNone/>
                </a:pPr>
                <a:endParaRPr lang="en-US" altLang="zh-TW" sz="2800" dirty="0"/>
              </a:p>
              <a:p>
                <a:r>
                  <a:rPr lang="en-US" altLang="zh-TW" sz="2800" b="1" u="sng" dirty="0" smtClean="0"/>
                  <a:t>Theorem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1.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≠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en-US" altLang="zh-TW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b="0" i="0" dirty="0" smtClean="0"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𝑃𝐶𝐵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</a:rPr>
                          <m:t> −</m:t>
                        </m:r>
                        <m:r>
                          <m:rPr>
                            <m:nor/>
                          </m:rPr>
                          <a:rPr lang="en-US" altLang="zh-TW" sz="2400" dirty="0"/>
                          <m:t> </m:t>
                        </m:r>
                        <m:sSub>
                          <m:sSubPr>
                            <m:ctrlPr>
                              <a:rPr lang="en-US" altLang="zh-TW" sz="24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𝑃𝐶𝐵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b="0" i="1" smtClean="0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</m:den>
                    </m:f>
                    <m:r>
                      <a:rPr lang="en-US" altLang="zh-TW" sz="2400" i="1" dirty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−1</m:t>
                    </m:r>
                  </m:oMath>
                </a14:m>
                <a:r>
                  <a:rPr lang="en-US" altLang="zh-TW" sz="2400" dirty="0"/>
                  <a:t>  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2.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(1)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(2)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3.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≠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400" dirty="0" smtClean="0">
                        <a:latin typeface="Cambria Math"/>
                      </a:rPr>
                      <m:t>0</m:t>
                    </m:r>
                    <m:r>
                      <a:rPr lang="en-US" altLang="zh-TW" sz="2400" b="0" i="0" dirty="0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𝑃𝐶𝐵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</a:rPr>
                          <m:t> −</m:t>
                        </m:r>
                        <m:r>
                          <m:rPr>
                            <m:nor/>
                          </m:rPr>
                          <a:rPr lang="en-US" altLang="zh-TW" sz="2400" dirty="0"/>
                          <m:t> </m:t>
                        </m:r>
                        <m:sSub>
                          <m:sSubPr>
                            <m:ctrlPr>
                              <a:rPr lang="en-US" altLang="zh-TW" sz="24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𝑃𝐶𝐵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</m:den>
                    </m:f>
                    <m:r>
                      <a:rPr lang="en-US" altLang="zh-TW" sz="2400" b="0" i="1" smtClean="0">
                        <a:latin typeface="Cambria Math"/>
                      </a:rPr>
                      <m:t>&lt;1</m:t>
                    </m:r>
                  </m:oMath>
                </a14:m>
                <a:r>
                  <a:rPr lang="en-US" altLang="zh-TW" sz="2400" dirty="0" smtClean="0"/>
                  <a:t>  </a:t>
                </a:r>
                <a:r>
                  <a:rPr lang="en-US" altLang="zh-TW" sz="1600" dirty="0" smtClean="0"/>
                  <a:t>(put delta inequality)</a:t>
                </a:r>
                <a:endParaRPr lang="en-US" altLang="zh-TW" sz="1600" dirty="0"/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endParaRPr lang="zh-TW" altLang="en-US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52736"/>
                <a:ext cx="9144000" cy="5616624"/>
              </a:xfrm>
              <a:blipFill rotWithShape="1">
                <a:blip r:embed="rId3"/>
                <a:stretch>
                  <a:fillRect l="-1133" r="-1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r>
              <a:rPr lang="en-US" altLang="zh-TW" sz="4000" dirty="0" smtClean="0"/>
              <a:t>Bond Valuation</a:t>
            </a:r>
            <a:endParaRPr lang="zh-TW" altLang="en-US" sz="40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7740352" y="63813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hlinkClick r:id="rId4" action="ppaction://hlinksldjump"/>
              </a:rPr>
              <a:t>Back_p20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963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n-US" altLang="zh-TW" dirty="0"/>
              <a:t>Part </a:t>
            </a:r>
            <a:r>
              <a:rPr lang="en-US" altLang="zh-TW" dirty="0" smtClean="0"/>
              <a:t>2.B-1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2549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橢圓 27"/>
          <p:cNvSpPr/>
          <p:nvPr/>
        </p:nvSpPr>
        <p:spPr>
          <a:xfrm>
            <a:off x="5347185" y="3678411"/>
            <a:ext cx="500066" cy="90132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9236" y="116632"/>
                <a:ext cx="9144000" cy="66693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800" dirty="0" smtClean="0"/>
                  <a:t> </a:t>
                </a:r>
                <a:r>
                  <a:rPr lang="en-US" altLang="zh-TW" sz="2800" b="1" dirty="0" smtClean="0"/>
                  <a:t>2-1</a:t>
                </a:r>
                <a:r>
                  <a:rPr lang="en-US" altLang="zh-TW" sz="2800" dirty="0" smtClean="0"/>
                  <a:t>  For the </a:t>
                </a:r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(default-free) </a:t>
                </a:r>
                <a:r>
                  <a:rPr lang="en-US" altLang="zh-TW" sz="2800" dirty="0" err="1" smtClean="0"/>
                  <a:t>puttable</a:t>
                </a:r>
                <a:r>
                  <a:rPr lang="en-US" altLang="zh-TW" sz="2800" dirty="0" smtClean="0"/>
                  <a:t>-convertible </a:t>
                </a:r>
                <a:r>
                  <a:rPr lang="en-US" altLang="zh-TW" sz="2800" dirty="0"/>
                  <a:t>bond, </a:t>
                </a:r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𝑷</m:t>
                        </m:r>
                      </m:sup>
                    </m:sSubSup>
                    <m:r>
                      <a:rPr lang="en-US" altLang="zh-TW" sz="2800" b="0" i="0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 there exists a critical firm </a:t>
                </a:r>
                <a:r>
                  <a:rPr lang="en-US" altLang="zh-TW" sz="2800" dirty="0"/>
                  <a:t>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/>
                  <a:t>,</a:t>
                </a:r>
                <a:r>
                  <a:rPr lang="zh-TW" altLang="en-US" sz="2400" dirty="0"/>
                  <a:t> </a:t>
                </a:r>
                <a:r>
                  <a:rPr lang="en-US" altLang="zh-TW" sz="2800" dirty="0"/>
                  <a:t>satisfying </a:t>
                </a:r>
                <a:r>
                  <a:rPr lang="zh-TW" altLang="en-US" sz="2800" dirty="0"/>
                  <a:t> </a:t>
                </a:r>
                <a:r>
                  <a:rPr lang="zh-TW" altLang="en-US" sz="2800" dirty="0" smtClean="0"/>
                  <a:t>   </a:t>
                </a:r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   (implied by </a:t>
                </a:r>
                <a:r>
                  <a:rPr lang="en-US" altLang="zh-TW" sz="2400" i="1" dirty="0" smtClean="0"/>
                  <a:t>z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 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800" dirty="0"/>
                  <a:t> </a:t>
                </a:r>
                <a:r>
                  <a:rPr lang="en-US" altLang="zh-TW" sz="2800" dirty="0"/>
                  <a:t>such that it is optimal </a:t>
                </a:r>
                <a:r>
                  <a:rPr lang="en-US" altLang="zh-TW" sz="2800" dirty="0" smtClean="0"/>
                  <a:t>to convert</a:t>
                </a:r>
                <a:endParaRPr lang="en-US" altLang="zh-TW" sz="2800" dirty="0"/>
              </a:p>
              <a:p>
                <a:pPr marL="0" indent="0">
                  <a:buNone/>
                </a:pPr>
                <a:r>
                  <a:rPr lang="en-US" altLang="zh-TW" sz="2800" dirty="0" smtClean="0"/>
                  <a:t>          if </a:t>
                </a:r>
                <a:r>
                  <a:rPr lang="en-US" altLang="zh-TW" sz="2800" dirty="0"/>
                  <a:t>and only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altLang="zh-TW" sz="28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dirty="0" smtClean="0"/>
                  <a:t>.</a:t>
                </a:r>
                <a:endParaRPr lang="en-US" altLang="zh-TW" sz="2800" dirty="0"/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            </a:t>
                </a:r>
                <a:r>
                  <a:rPr lang="zh-TW" altLang="en-US" sz="2800" dirty="0" smtClean="0"/>
                  <a:t> 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236" y="116632"/>
                <a:ext cx="9144000" cy="6669360"/>
              </a:xfrm>
              <a:blipFill rotWithShape="1">
                <a:blip r:embed="rId2"/>
                <a:stretch>
                  <a:fillRect l="-533" t="-8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813796" y="4509120"/>
                <a:ext cx="2784417" cy="526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𝑧𝑉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/>
                                  <a:ea typeface="Cambria Math"/>
                                </a:rPr>
                                <m:t>∨</m:t>
                              </m:r>
                              <m:sSubSup>
                                <m:sSubSupPr>
                                  <m:ctrlPr>
                                    <a:rPr lang="en-US" altLang="zh-TW" sz="28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b="0" i="1" smtClean="0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800" b="0" i="1" smtClean="0">
                                      <a:latin typeface="Cambria Math"/>
                                      <a:ea typeface="Cambria Math"/>
                                    </a:rPr>
                                    <m:t>𝑃</m:t>
                                  </m:r>
                                </m:sup>
                              </m:sSubSup>
                              <m:r>
                                <a:rPr lang="en-US" altLang="zh-TW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8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e>
                          </m:d>
                        </m:e>
                        <m:sup>
                          <m:r>
                            <a:rPr lang="en-US" altLang="zh-TW" sz="2800" i="1"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796" y="4509120"/>
                <a:ext cx="2784417" cy="52636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字方塊 17"/>
          <p:cNvSpPr txBox="1"/>
          <p:nvPr/>
        </p:nvSpPr>
        <p:spPr>
          <a:xfrm>
            <a:off x="1041509" y="398314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/>
              <a:t>Intrinsic Value </a:t>
            </a:r>
            <a:endParaRPr lang="zh-TW" altLang="en-US" sz="2400" b="1" dirty="0"/>
          </a:p>
        </p:txBody>
      </p:sp>
      <p:grpSp>
        <p:nvGrpSpPr>
          <p:cNvPr id="20" name="群組 19"/>
          <p:cNvGrpSpPr/>
          <p:nvPr/>
        </p:nvGrpSpPr>
        <p:grpSpPr>
          <a:xfrm>
            <a:off x="5595630" y="3957417"/>
            <a:ext cx="723490" cy="2309178"/>
            <a:chOff x="8726454" y="3502569"/>
            <a:chExt cx="723490" cy="2309178"/>
          </a:xfrm>
        </p:grpSpPr>
        <p:cxnSp>
          <p:nvCxnSpPr>
            <p:cNvPr id="21" name="直線單箭頭接點 20"/>
            <p:cNvCxnSpPr/>
            <p:nvPr/>
          </p:nvCxnSpPr>
          <p:spPr>
            <a:xfrm rot="5400000" flipH="1" flipV="1">
              <a:off x="7619959" y="4703664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21"/>
                <p:cNvSpPr txBox="1"/>
                <p:nvPr/>
              </p:nvSpPr>
              <p:spPr>
                <a:xfrm>
                  <a:off x="8825607" y="3502569"/>
                  <a:ext cx="62433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22" name="文字方塊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25607" y="3502569"/>
                  <a:ext cx="624337" cy="5232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/>
              <p:cNvSpPr txBox="1"/>
              <p:nvPr/>
            </p:nvSpPr>
            <p:spPr>
              <a:xfrm>
                <a:off x="5045063" y="5804930"/>
                <a:ext cx="6911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baseline="-25000" dirty="0" smtClean="0"/>
                  <a:t>  </a:t>
                </a:r>
                <a:r>
                  <a:rPr lang="en-US" altLang="zh-TW" sz="24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24" name="文字方塊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063" y="5804930"/>
                <a:ext cx="69115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655" t="-10526" r="-12389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/>
              <p:cNvSpPr txBox="1"/>
              <p:nvPr/>
            </p:nvSpPr>
            <p:spPr>
              <a:xfrm>
                <a:off x="5096488" y="5373216"/>
                <a:ext cx="6441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𝑷</m:t>
                        </m:r>
                      </m:sup>
                    </m:sSubSup>
                  </m:oMath>
                </a14:m>
                <a:r>
                  <a:rPr lang="en-US" altLang="zh-TW" sz="28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25" name="文字方塊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488" y="5373216"/>
                <a:ext cx="644151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19811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/>
              <p:cNvSpPr txBox="1"/>
              <p:nvPr/>
            </p:nvSpPr>
            <p:spPr>
              <a:xfrm>
                <a:off x="4008952" y="4287350"/>
                <a:ext cx="175099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dirty="0" smtClean="0"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en-US" altLang="zh-TW" sz="2400" b="1" i="1" dirty="0" smtClean="0">
                            <a:latin typeface="Cambria Math"/>
                          </a:rPr>
                          <m:t>𝑷𝑪𝑩</m:t>
                        </m:r>
                      </m:sub>
                    </m:sSub>
                  </m:oMath>
                </a14:m>
                <a:r>
                  <a:rPr lang="en-US" altLang="zh-TW" sz="2400" b="1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dirty="0" smtClean="0"/>
                  <a:t>,t)</a:t>
                </a:r>
                <a:r>
                  <a:rPr lang="en-US" altLang="zh-TW" sz="2400" b="1" baseline="-25000" dirty="0" smtClean="0"/>
                  <a:t>  </a:t>
                </a:r>
                <a:r>
                  <a:rPr lang="en-US" altLang="zh-TW" sz="3200" b="1" dirty="0" smtClean="0"/>
                  <a:t>-</a:t>
                </a:r>
                <a:endParaRPr lang="zh-TW" altLang="en-US" sz="3200" b="1" dirty="0"/>
              </a:p>
            </p:txBody>
          </p:sp>
        </mc:Choice>
        <mc:Fallback xmlns="">
          <p:sp>
            <p:nvSpPr>
              <p:cNvPr id="26" name="文字方塊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952" y="4287350"/>
                <a:ext cx="1750992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3542" r="-8014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/>
              <p:cNvSpPr txBox="1"/>
              <p:nvPr/>
            </p:nvSpPr>
            <p:spPr>
              <a:xfrm>
                <a:off x="3910127" y="4940914"/>
                <a:ext cx="1784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𝒛𝒗</m:t>
                        </m:r>
                      </m:e>
                      <m:sub>
                        <m:r>
                          <a:rPr lang="en-US" altLang="zh-TW" sz="2400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𝑷𝑪𝑩</m:t>
                        </m:r>
                      </m:sub>
                    </m:sSub>
                  </m:oMath>
                </a14:m>
                <a:r>
                  <a:rPr lang="en-US" altLang="zh-TW" sz="24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,t)</a:t>
                </a:r>
                <a:r>
                  <a:rPr lang="en-US" altLang="zh-TW" sz="2400" b="1" baseline="-25000" dirty="0" smtClean="0">
                    <a:solidFill>
                      <a:srgbClr val="FF0000"/>
                    </a:solidFill>
                  </a:rPr>
                  <a:t>  </a:t>
                </a:r>
                <a:endParaRPr lang="zh-TW" alt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文字方塊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127" y="4940914"/>
                <a:ext cx="1784656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直線接點 28"/>
          <p:cNvCxnSpPr/>
          <p:nvPr/>
        </p:nvCxnSpPr>
        <p:spPr>
          <a:xfrm>
            <a:off x="5469309" y="5183017"/>
            <a:ext cx="612068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手繪多邊形 30"/>
          <p:cNvSpPr/>
          <p:nvPr/>
        </p:nvSpPr>
        <p:spPr>
          <a:xfrm>
            <a:off x="6332904" y="4627335"/>
            <a:ext cx="195034" cy="587217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74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6632"/>
                <a:ext cx="9036496" cy="66247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800" b="1" u="sng" dirty="0" smtClean="0"/>
                  <a:t>Proof 2-1 </a:t>
                </a:r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600" dirty="0" smtClean="0"/>
                  <a:t> </a:t>
                </a:r>
                <a:r>
                  <a:rPr lang="en-US" altLang="zh-TW" sz="2400" b="1" dirty="0" smtClean="0"/>
                  <a:t>(</a:t>
                </a:r>
                <a:r>
                  <a:rPr lang="en-US" altLang="zh-TW" sz="2400" b="1" dirty="0"/>
                  <a:t>the case 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𝑷</m:t>
                        </m:r>
                      </m:sup>
                    </m:sSubSup>
                    <m:r>
                      <a:rPr lang="en-US" altLang="zh-TW" sz="2400" b="1" i="1">
                        <a:latin typeface="Cambria Math"/>
                        <a:ea typeface="Cambria Math"/>
                      </a:rPr>
                      <m:t>≤</m:t>
                    </m:r>
                    <m:sSubSup>
                      <m:sSubSup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𝒛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2400" b="1" i="1">
                            <a:latin typeface="Cambria Math"/>
                          </a:rPr>
                          <m:t>𝒕</m:t>
                        </m:r>
                      </m:sub>
                      <m:sup>
                        <m:d>
                          <m:dPr>
                            <m:ctrlPr>
                              <a:rPr lang="en-US" altLang="zh-TW" sz="24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</m:sup>
                    </m:sSubSup>
                    <m:r>
                      <a:rPr lang="en-US" altLang="zh-TW" sz="2400" b="1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b="1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𝒛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2400" b="1" i="1">
                            <a:latin typeface="Cambria Math"/>
                          </a:rPr>
                          <m:t>𝒕</m:t>
                        </m:r>
                      </m:sub>
                      <m:sup>
                        <m:d>
                          <m:dPr>
                            <m:ctrlPr>
                              <a:rPr lang="en-US" altLang="zh-TW" sz="24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1" i="1">
                                <a:latin typeface="Cambria Math"/>
                              </a:rPr>
                              <m:t>𝟐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sz="2400" b="1" dirty="0"/>
                  <a:t>)</a:t>
                </a:r>
                <a:r>
                  <a:rPr lang="en-US" altLang="zh-TW" sz="2400" dirty="0" smtClean="0"/>
                  <a:t>  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Suppose </a:t>
                </a:r>
                <a:r>
                  <a:rPr lang="en-US" altLang="zh-TW" sz="2400" dirty="0"/>
                  <a:t>it is optimal “NOT” to </a:t>
                </a:r>
                <a:r>
                  <a:rPr lang="en-US" altLang="zh-TW" sz="2400" dirty="0" smtClean="0"/>
                  <a:t>convert (continue)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.</a:t>
                </a: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</a:t>
                </a:r>
                <a:r>
                  <a:rPr lang="en-US" altLang="zh-TW" sz="2400" dirty="0" smtClean="0"/>
                  <a:t>   Using </a:t>
                </a:r>
                <a:r>
                  <a:rPr lang="en-US" altLang="zh-TW" sz="2400" dirty="0"/>
                  <a:t>put delta inequality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𝑃𝐶𝐵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𝑃𝐶𝐵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</m:den>
                    </m:f>
                    <m:r>
                      <a:rPr lang="en-US" altLang="zh-TW" sz="24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en-US" altLang="zh-TW" sz="2400" dirty="0" smtClean="0"/>
                  <a:t>                                    </a:t>
                </a:r>
                <a:endParaRPr lang="en-US" altLang="zh-TW" sz="240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sz="2400" dirty="0" smtClean="0"/>
                  <a:t> ,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implied by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6632"/>
                <a:ext cx="9036496" cy="6624736"/>
              </a:xfrm>
              <a:blipFill rotWithShape="1">
                <a:blip r:embed="rId2"/>
                <a:stretch>
                  <a:fillRect l="-1417" t="-8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071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7812360" y="4457748"/>
            <a:ext cx="723490" cy="2309178"/>
            <a:chOff x="8726454" y="3502569"/>
            <a:chExt cx="723490" cy="2309178"/>
          </a:xfrm>
        </p:grpSpPr>
        <p:cxnSp>
          <p:nvCxnSpPr>
            <p:cNvPr id="20" name="直線單箭頭接點 19"/>
            <p:cNvCxnSpPr/>
            <p:nvPr/>
          </p:nvCxnSpPr>
          <p:spPr>
            <a:xfrm rot="5400000" flipH="1" flipV="1">
              <a:off x="7619959" y="4703664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字方塊 20"/>
                <p:cNvSpPr txBox="1"/>
                <p:nvPr/>
              </p:nvSpPr>
              <p:spPr>
                <a:xfrm>
                  <a:off x="8825607" y="3502569"/>
                  <a:ext cx="62433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21" name="文字方塊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25607" y="3502569"/>
                  <a:ext cx="624337" cy="52322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0"/>
                <a:ext cx="8820472" cy="66693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 smtClean="0"/>
                  <a:t>thus </a:t>
                </a:r>
                <a:r>
                  <a:rPr lang="en-US" altLang="zh-TW" sz="2400" dirty="0"/>
                  <a:t>we </a:t>
                </a:r>
                <a:r>
                  <a:rPr lang="en-US" altLang="zh-TW" sz="2400" dirty="0" smtClean="0"/>
                  <a:t>have  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/>
                  <a:t> 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ea typeface="Cambria Math"/>
                  </a:rPr>
                  <a:t>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0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(2)</m:t>
                                </m:r>
                              </m:sup>
                            </m:sSub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0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0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         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/>
                        <a:ea typeface="Cambria Math"/>
                      </a:rPr>
                      <m:t>    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zh-TW" altLang="en-US" sz="2400" dirty="0" smtClean="0"/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∨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r>
                      <a:rPr lang="en-US" altLang="zh-TW" sz="2400" b="0" i="1" smtClean="0">
                        <a:latin typeface="Cambria Math"/>
                      </a:rPr>
                      <m:t>𝑧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/>
                      </a:rPr>
                      <m:t>     </m:t>
                    </m:r>
                    <m:r>
                      <a:rPr lang="en-US" altLang="zh-TW" sz="2400" i="1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∨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</a:t>
                </a:r>
                <a:r>
                  <a:rPr lang="en-US" altLang="zh-TW" sz="2400" dirty="0"/>
                  <a:t>Besides,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for all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400" dirty="0"/>
                  <a:t>.</a:t>
                </a:r>
                <a:r>
                  <a:rPr lang="zh-TW" altLang="en-US" sz="2400" dirty="0"/>
                  <a:t>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Thus</a:t>
                </a:r>
                <a:r>
                  <a:rPr lang="en-US" altLang="zh-TW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en-US" altLang="zh-TW" sz="2400" i="1" smtClean="0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It </a:t>
                </a:r>
                <a:r>
                  <a:rPr lang="en-US" altLang="zh-TW" sz="2400" dirty="0"/>
                  <a:t>is then optimal </a:t>
                </a:r>
                <a:r>
                  <a:rPr lang="en-US" altLang="zh-TW" sz="2400" dirty="0" smtClean="0"/>
                  <a:t>not to convert </a:t>
                </a:r>
                <a:r>
                  <a:rPr lang="en-US" altLang="zh-TW" sz="2400" dirty="0"/>
                  <a:t>at </a:t>
                </a:r>
                <a:r>
                  <a:rPr lang="en-US" altLang="zh-TW" sz="2400" dirty="0" smtClean="0"/>
                  <a:t>z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/>
                  <a:t>.</a:t>
                </a:r>
                <a:r>
                  <a:rPr lang="en-US" altLang="zh-TW" sz="2400" dirty="0" smtClean="0"/>
                  <a:t>       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0"/>
                <a:ext cx="8820472" cy="6669360"/>
              </a:xfrm>
              <a:blipFill rotWithShape="1">
                <a:blip r:embed="rId3"/>
                <a:stretch>
                  <a:fillRect l="-1037" t="-7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8231964" y="880575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5" name="手繪多邊形 4"/>
          <p:cNvSpPr/>
          <p:nvPr/>
        </p:nvSpPr>
        <p:spPr>
          <a:xfrm>
            <a:off x="7962593" y="656692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>
            <a:off x="1305726" y="1124744"/>
            <a:ext cx="1872208" cy="7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5436096" y="3429000"/>
            <a:ext cx="2198692" cy="7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>
              <a:xfrm>
                <a:off x="7291520" y="6250200"/>
                <a:ext cx="6377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baseline="-25000" dirty="0" smtClean="0"/>
                  <a:t>  </a:t>
                </a:r>
                <a:r>
                  <a:rPr lang="en-US" altLang="zh-TW" sz="24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520" y="6250200"/>
                <a:ext cx="637739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r="-13333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/>
              <p:cNvSpPr txBox="1"/>
              <p:nvPr/>
            </p:nvSpPr>
            <p:spPr>
              <a:xfrm>
                <a:off x="7656547" y="5416536"/>
                <a:ext cx="70987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400" b="1" i="0" smtClean="0">
                        <a:solidFill>
                          <a:srgbClr val="FF0000"/>
                        </a:solidFill>
                        <a:latin typeface="Cambria Math"/>
                      </a:rPr>
                      <m:t>𝐳</m:t>
                    </m:r>
                    <m:sSubSup>
                      <m:sSubSupPr>
                        <m:ctrlP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endParaRPr lang="zh-TW" altLang="en-US" sz="3200" b="1" dirty="0"/>
              </a:p>
            </p:txBody>
          </p:sp>
        </mc:Choice>
        <mc:Fallback xmlns="">
          <p:sp>
            <p:nvSpPr>
              <p:cNvPr id="18" name="文字方塊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547" y="5416536"/>
                <a:ext cx="709874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22414" t="-13684" b="-347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8"/>
              <p:cNvSpPr txBox="1"/>
              <p:nvPr/>
            </p:nvSpPr>
            <p:spPr>
              <a:xfrm>
                <a:off x="7656547" y="5689282"/>
                <a:ext cx="714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𝒛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endParaRPr lang="zh-TW" altLang="en-US" sz="3200" b="1" dirty="0"/>
              </a:p>
            </p:txBody>
          </p:sp>
        </mc:Choice>
        <mc:Fallback xmlns="">
          <p:sp>
            <p:nvSpPr>
              <p:cNvPr id="19" name="文字方塊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547" y="5689282"/>
                <a:ext cx="714683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22222" t="-13542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/>
              <p:cNvSpPr txBox="1"/>
              <p:nvPr/>
            </p:nvSpPr>
            <p:spPr>
              <a:xfrm>
                <a:off x="7339162" y="5885983"/>
                <a:ext cx="5912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1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0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000" b="1" i="1" smtClean="0">
                            <a:latin typeface="Cambria Math"/>
                            <a:ea typeface="Cambria Math"/>
                          </a:rPr>
                          <m:t>𝑷</m:t>
                        </m:r>
                      </m:sup>
                    </m:sSubSup>
                  </m:oMath>
                </a14:m>
                <a:r>
                  <a:rPr lang="en-US" altLang="zh-TW" sz="28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22" name="文字方塊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162" y="5885983"/>
                <a:ext cx="591252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588" r="-19588" b="-341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/>
              <p:cNvSpPr txBox="1"/>
              <p:nvPr/>
            </p:nvSpPr>
            <p:spPr>
              <a:xfrm>
                <a:off x="6434037" y="5408929"/>
                <a:ext cx="138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𝒛𝒗</m:t>
                        </m:r>
                      </m:e>
                      <m:sub>
                        <m:r>
                          <a:rPr lang="en-US" altLang="zh-TW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𝑷𝑪𝑩</m:t>
                        </m:r>
                      </m:sub>
                    </m:sSub>
                  </m:oMath>
                </a14:m>
                <a:r>
                  <a:rPr lang="en-US" altLang="zh-TW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,t)</a:t>
                </a:r>
                <a:r>
                  <a:rPr lang="en-US" altLang="zh-TW" b="1" baseline="-25000" dirty="0" smtClean="0">
                    <a:solidFill>
                      <a:srgbClr val="FF0000"/>
                    </a:solidFill>
                  </a:rPr>
                  <a:t>  </a:t>
                </a:r>
                <a:endParaRPr lang="zh-TW" alt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文字方塊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037" y="5408929"/>
                <a:ext cx="1383392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直線接點 23"/>
          <p:cNvCxnSpPr/>
          <p:nvPr/>
        </p:nvCxnSpPr>
        <p:spPr>
          <a:xfrm>
            <a:off x="7720739" y="5563823"/>
            <a:ext cx="612068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81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88640"/>
                <a:ext cx="8856984" cy="64087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800" dirty="0" smtClean="0"/>
                  <a:t>Therefore, there exists a critical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8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such that </a:t>
                </a:r>
              </a:p>
              <a:p>
                <a:pPr marL="0" indent="0">
                  <a:buNone/>
                </a:pPr>
                <a:r>
                  <a:rPr lang="en-US" altLang="zh-TW" sz="2800" dirty="0" smtClean="0"/>
                  <a:t>it is optimal to convert </a:t>
                </a:r>
                <a14:m>
                  <m:oMath xmlns:m="http://schemas.openxmlformats.org/officeDocument/2006/math">
                    <m:r>
                      <a:rPr lang="en-US" altLang="zh-TW" sz="2800" i="1" smtClean="0">
                        <a:latin typeface="Cambria Math"/>
                        <a:ea typeface="Cambria Math"/>
                      </a:rPr>
                      <m:t>∀</m:t>
                    </m:r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dirty="0" smtClean="0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8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800" i="1" dirty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altLang="zh-TW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8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80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US" altLang="zh-TW" sz="28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altLang="zh-TW" sz="28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0" i="1" dirty="0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2800" b="0" i="1" dirty="0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i="1" dirty="0">
                          <a:latin typeface="Cambria Math"/>
                          <a:ea typeface="Cambria Math"/>
                        </a:rPr>
                        <m:t>≥</m:t>
                      </m:r>
                      <m:r>
                        <m:rPr>
                          <m:nor/>
                        </m:rPr>
                        <a:rPr lang="en-US" altLang="zh-TW" sz="2800" dirty="0"/>
                        <m:t> 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/>
                            </a:rPr>
                            <m:t>𝑃𝐶𝐵</m:t>
                          </m:r>
                        </m:sub>
                      </m:sSub>
                      <m:d>
                        <m:d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800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2800" dirty="0" smtClean="0"/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8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800" dirty="0" smtClean="0"/>
                  <a:t>Note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</a:t>
                </a:r>
                <a:r>
                  <a:rPr lang="en-US" altLang="zh-TW" sz="2400" dirty="0" smtClean="0"/>
                  <a:t>(1)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.  Otherwise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𝑃𝐶𝐵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altLang="zh-TW" sz="24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(2)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   (implies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).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Otherwise, there exists a firm value that makes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sz="2400" dirty="0" smtClean="0"/>
                  <a:t>less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than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 at which is optimal to convert, which is impossible</a:t>
                </a:r>
                <a:r>
                  <a:rPr lang="en-US" altLang="zh-TW" sz="1800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altLang="zh-TW" sz="1800" dirty="0"/>
                  <a:t> </a:t>
                </a:r>
                <a:r>
                  <a:rPr lang="en-US" altLang="zh-TW" sz="1800" dirty="0" smtClean="0"/>
                  <a:t>             (put rather than convert)</a:t>
                </a:r>
                <a:endParaRPr lang="en-US" altLang="zh-TW" sz="1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88640"/>
                <a:ext cx="8856984" cy="6408712"/>
              </a:xfrm>
              <a:blipFill rotWithShape="1">
                <a:blip r:embed="rId2"/>
                <a:stretch>
                  <a:fillRect l="-1376" t="-856" r="-21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862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332656"/>
                <a:ext cx="8712968" cy="626469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Remark</a:t>
                </a:r>
                <a:r>
                  <a:rPr lang="en-US" altLang="zh-TW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</a:t>
                </a:r>
                <a:r>
                  <a:rPr lang="en-US" altLang="zh-TW" sz="2400" dirty="0"/>
                  <a:t>T</a:t>
                </a:r>
                <a:r>
                  <a:rPr lang="en-US" altLang="zh-TW" sz="2400" dirty="0" smtClean="0"/>
                  <a:t>he </a:t>
                </a:r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continuation region </a:t>
                </a:r>
                <a:r>
                  <a:rPr lang="en-US" altLang="zh-TW" sz="2400" dirty="0" smtClean="0"/>
                  <a:t>for conversion, put, and </a:t>
                </a:r>
                <a:r>
                  <a:rPr lang="en-US" altLang="zh-TW" sz="2400" dirty="0" err="1" smtClean="0"/>
                  <a:t>puttable</a:t>
                </a:r>
                <a:r>
                  <a:rPr lang="en-US" altLang="zh-TW" sz="2400" dirty="0" smtClean="0"/>
                  <a:t>-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convertible option is the open set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𝑈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≡{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</m:sup>
                    </m:sSup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+</m:t>
                        </m:r>
                      </m:sup>
                    </m:sSup>
                    <m:r>
                      <a:rPr lang="en-US" altLang="zh-TW" sz="2000" i="1" smtClean="0"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0,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: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zh-TW" altLang="en-US" sz="2000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</m:sup>
                    </m:sSup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}</m:t>
                    </m:r>
                  </m:oMath>
                </a14:m>
                <a:r>
                  <a:rPr lang="en-US" altLang="zh-TW" sz="2400" dirty="0" smtClean="0"/>
                  <a:t> 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800" dirty="0" smtClean="0"/>
                  <a:t>     </a:t>
                </a:r>
                <a:r>
                  <a:rPr lang="en-US" altLang="zh-TW" sz="2400" dirty="0" smtClean="0"/>
                  <a:t>Note that for all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.  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sz="2800" dirty="0" smtClean="0"/>
                  <a:t>    </a:t>
                </a:r>
                <a:r>
                  <a:rPr lang="en-US" altLang="zh-TW" sz="2400" dirty="0" smtClean="0"/>
                  <a:t>  If the subscript </a:t>
                </a:r>
                <a:r>
                  <a:rPr lang="en-US" altLang="zh-TW" sz="2400" i="1" dirty="0" smtClean="0"/>
                  <a:t>Y</a:t>
                </a:r>
                <a:r>
                  <a:rPr lang="en-US" altLang="zh-TW" sz="2400" dirty="0" smtClean="0"/>
                  <a:t> is </a:t>
                </a:r>
                <a:r>
                  <a:rPr lang="en-US" altLang="zh-TW" sz="2400" b="1" i="1" dirty="0" smtClean="0"/>
                  <a:t>CB</a:t>
                </a:r>
                <a:r>
                  <a:rPr lang="en-US" altLang="zh-TW" sz="2400" dirty="0" smtClean="0"/>
                  <a:t>, </a:t>
                </a:r>
                <a14:m>
                  <m:oMath xmlns:m="http://schemas.openxmlformats.org/officeDocument/2006/math">
                    <m:r>
                      <a:rPr lang="zh-TW" altLang="en-US" sz="2400" b="0" i="1" smtClean="0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𝑧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;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</a:t>
                </a:r>
                <a:r>
                  <a:rPr lang="en-US" altLang="zh-TW" sz="2400" dirty="0" smtClean="0"/>
                  <a:t>if</a:t>
                </a:r>
                <a:r>
                  <a:rPr lang="en-US" altLang="zh-TW" sz="2800" dirty="0" smtClean="0"/>
                  <a:t> </a:t>
                </a:r>
                <a:r>
                  <a:rPr lang="en-US" altLang="zh-TW" sz="2400" dirty="0" smtClean="0"/>
                  <a:t>the subscript </a:t>
                </a:r>
                <a:r>
                  <a:rPr lang="en-US" altLang="zh-TW" sz="2400" i="1" dirty="0" smtClean="0"/>
                  <a:t>Y</a:t>
                </a:r>
                <a:r>
                  <a:rPr lang="en-US" altLang="zh-TW" sz="2400" dirty="0" smtClean="0"/>
                  <a:t> is </a:t>
                </a:r>
                <a:r>
                  <a:rPr lang="en-US" altLang="zh-TW" sz="2400" b="1" i="1" dirty="0" smtClean="0"/>
                  <a:t>P</a:t>
                </a:r>
                <a:r>
                  <a:rPr lang="en-US" altLang="zh-TW" sz="2400" dirty="0" smtClean="0"/>
                  <a:t>, </a:t>
                </a:r>
                <a14:m>
                  <m:oMath xmlns:m="http://schemas.openxmlformats.org/officeDocument/2006/math">
                    <m:r>
                      <a:rPr lang="zh-TW" altLang="en-US" sz="2400" b="0" i="1" smtClean="0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=</m:t>
                    </m:r>
                    <m:sSubSup>
                      <m:sSubSup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sz="2800" dirty="0" smtClean="0"/>
                  <a:t>;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</a:t>
                </a:r>
                <a:r>
                  <a:rPr lang="en-US" altLang="zh-TW" sz="2400" dirty="0" smtClean="0"/>
                  <a:t>if the subscript </a:t>
                </a:r>
                <a:r>
                  <a:rPr lang="en-US" altLang="zh-TW" sz="2400" i="1" dirty="0" smtClean="0"/>
                  <a:t>Y</a:t>
                </a:r>
                <a:r>
                  <a:rPr lang="en-US" altLang="zh-TW" sz="2400" dirty="0" smtClean="0"/>
                  <a:t> is </a:t>
                </a:r>
                <a:r>
                  <a:rPr lang="en-US" altLang="zh-TW" sz="2400" b="1" i="1" dirty="0" smtClean="0"/>
                  <a:t>PCB</a:t>
                </a:r>
                <a:r>
                  <a:rPr lang="en-US" altLang="zh-TW" sz="2400" dirty="0" smtClean="0"/>
                  <a:t>,  </a:t>
                </a:r>
                <a14:m>
                  <m:oMath xmlns:m="http://schemas.openxmlformats.org/officeDocument/2006/math">
                    <m:r>
                      <a:rPr lang="zh-TW" altLang="en-US" sz="2400" b="0" i="1" smtClean="0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=</m:t>
                    </m:r>
                    <m:sSubSup>
                      <m:sSubSup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⋁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𝑧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zh-TW" altLang="en-US" sz="2400" b="1" i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332656"/>
                <a:ext cx="8712968" cy="6264696"/>
              </a:xfrm>
              <a:blipFill rotWithShape="1">
                <a:blip r:embed="rId3"/>
                <a:stretch>
                  <a:fillRect l="-1748" t="-12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058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n-US" altLang="zh-TW" dirty="0"/>
              <a:t>Part </a:t>
            </a:r>
            <a:r>
              <a:rPr lang="en-US" altLang="zh-TW" dirty="0" smtClean="0"/>
              <a:t>2.B-2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981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橢圓 15"/>
          <p:cNvSpPr/>
          <p:nvPr/>
        </p:nvSpPr>
        <p:spPr>
          <a:xfrm>
            <a:off x="5545763" y="4541568"/>
            <a:ext cx="500066" cy="47270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5545763" y="3236328"/>
            <a:ext cx="500066" cy="90132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5796136" y="3429000"/>
            <a:ext cx="723490" cy="2309178"/>
            <a:chOff x="8726454" y="3502569"/>
            <a:chExt cx="723490" cy="2309178"/>
          </a:xfrm>
        </p:grpSpPr>
        <p:cxnSp>
          <p:nvCxnSpPr>
            <p:cNvPr id="6" name="直線單箭頭接點 5"/>
            <p:cNvCxnSpPr/>
            <p:nvPr/>
          </p:nvCxnSpPr>
          <p:spPr>
            <a:xfrm rot="5400000" flipH="1" flipV="1">
              <a:off x="7619959" y="4703664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字方塊 6"/>
                <p:cNvSpPr txBox="1"/>
                <p:nvPr/>
              </p:nvSpPr>
              <p:spPr>
                <a:xfrm>
                  <a:off x="8825607" y="3502569"/>
                  <a:ext cx="62433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7" name="文字方塊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25607" y="3502569"/>
                  <a:ext cx="624337" cy="52322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260648"/>
                <a:ext cx="8712968" cy="64087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b="1" dirty="0" smtClean="0"/>
                  <a:t>2-2 </a:t>
                </a:r>
                <a:r>
                  <a:rPr lang="en-US" altLang="zh-TW" sz="2400" dirty="0" smtClean="0"/>
                  <a:t>  </a:t>
                </a: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</a:t>
                </a:r>
                <a:r>
                  <a:rPr lang="en-US" altLang="zh-TW" sz="2400" dirty="0" smtClean="0"/>
                  <a:t>f there exists any firm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sz="2400" b="1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𝑷</m:t>
                        </m:r>
                      </m:sup>
                    </m:sSubSup>
                    <m:r>
                      <a:rPr lang="en-US" altLang="zh-TW" sz="2400" b="0" i="0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altLang="zh-TW" sz="2400" dirty="0" smtClean="0"/>
                  <a:t>  at </a:t>
                </a:r>
                <a:r>
                  <a:rPr lang="en-US" altLang="zh-TW" sz="2400" dirty="0"/>
                  <a:t>which </a:t>
                </a:r>
                <a:r>
                  <a:rPr lang="en-US" altLang="zh-TW" sz="2400" dirty="0" smtClean="0"/>
                  <a:t>it is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optimal to put at time </a:t>
                </a:r>
                <a:r>
                  <a:rPr lang="en-US" altLang="zh-TW" sz="2400" i="1" dirty="0" smtClean="0"/>
                  <a:t>t</a:t>
                </a:r>
                <a:r>
                  <a:rPr lang="en-US" altLang="zh-TW" sz="2400" dirty="0" smtClean="0"/>
                  <a:t>, then there exists </a:t>
                </a:r>
                <a:r>
                  <a:rPr lang="en-US" altLang="zh-TW" sz="2400" dirty="0"/>
                  <a:t>a critical firm </a:t>
                </a:r>
                <a:r>
                  <a:rPr lang="en-US" altLang="zh-TW" sz="2400" dirty="0" smtClean="0"/>
                  <a:t>value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𝑧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≤</m:t>
                    </m:r>
                    <m:sSubSup>
                      <m:sSubSupPr>
                        <m:ctrlPr>
                          <a:rPr lang="en-US" altLang="zh-TW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altLang="zh-TW" sz="2400" dirty="0" smtClean="0"/>
                  <a:t>such </a:t>
                </a:r>
                <a:r>
                  <a:rPr lang="en-US" altLang="zh-TW" sz="2400" dirty="0"/>
                  <a:t>that it is optimal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to put if and only if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≤</m:t>
                        </m:r>
                        <m:acc>
                          <m:accPr>
                            <m:chr m:val="̅"/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zh-TW" altLang="en-US" sz="2400" b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260648"/>
                <a:ext cx="8712968" cy="6408712"/>
              </a:xfrm>
              <a:blipFill rotWithShape="1">
                <a:blip r:embed="rId3"/>
                <a:stretch>
                  <a:fillRect l="-1050" t="-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354750" y="4337709"/>
                <a:ext cx="1639808" cy="3929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000" b="1" i="1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000" b="1" i="1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𝒗</m:t>
                            </m:r>
                          </m:e>
                        </m:acc>
                      </m:e>
                      <m:sub>
                        <m:r>
                          <a:rPr lang="en-US" altLang="zh-TW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𝑷𝑪𝑩</m:t>
                        </m:r>
                      </m:sub>
                    </m:sSub>
                    <m:d>
                      <m:dPr>
                        <m:ctrlPr>
                          <a:rPr lang="en-US" altLang="zh-TW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TW" sz="2000" b="1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en-US" altLang="zh-TW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e>
                    </m:d>
                  </m:oMath>
                </a14:m>
                <a:r>
                  <a:rPr lang="zh-TW" altLang="en-US" b="1" dirty="0" smtClean="0">
                    <a:solidFill>
                      <a:schemeClr val="accent3">
                        <a:lumMod val="50000"/>
                      </a:schemeClr>
                    </a:solidFill>
                  </a:rPr>
                  <a:t>  </a:t>
                </a:r>
                <a:r>
                  <a:rPr lang="en-US" altLang="zh-TW" b="1" dirty="0" smtClean="0">
                    <a:solidFill>
                      <a:schemeClr val="accent3">
                        <a:lumMod val="50000"/>
                      </a:schemeClr>
                    </a:solidFill>
                  </a:rPr>
                  <a:t>-</a:t>
                </a:r>
                <a:endParaRPr lang="zh-TW" altLang="en-US" b="1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750" y="4337709"/>
                <a:ext cx="1639808" cy="392993"/>
              </a:xfrm>
              <a:prstGeom prst="rect">
                <a:avLst/>
              </a:prstGeom>
              <a:blipFill rotWithShape="1">
                <a:blip r:embed="rId4"/>
                <a:stretch>
                  <a:fillRect t="-1563" b="-2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4423262" y="3937599"/>
                <a:ext cx="15027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en-US" altLang="zh-TW" sz="2000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𝑷𝑪𝑩</m:t>
                        </m:r>
                      </m:sub>
                    </m:sSub>
                  </m:oMath>
                </a14:m>
                <a:r>
                  <a:rPr lang="en-US" altLang="zh-TW" sz="20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0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0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,</a:t>
                </a:r>
                <a:r>
                  <a:rPr lang="en-US" altLang="zh-TW" sz="2000" b="1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t</a:t>
                </a:r>
                <a:r>
                  <a:rPr lang="en-US" altLang="zh-TW" sz="20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)</a:t>
                </a:r>
                <a:r>
                  <a:rPr lang="en-US" altLang="zh-TW" sz="2000" b="1" baseline="-250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</a:t>
                </a:r>
                <a:r>
                  <a:rPr lang="en-US" altLang="zh-TW" sz="20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-</a:t>
                </a:r>
                <a:endParaRPr lang="zh-TW" altLang="en-US" sz="20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262" y="3937599"/>
                <a:ext cx="1502784" cy="400110"/>
              </a:xfrm>
              <a:prstGeom prst="rect">
                <a:avLst/>
              </a:prstGeom>
              <a:blipFill rotWithShape="1">
                <a:blip r:embed="rId5"/>
                <a:stretch>
                  <a:fillRect t="-7576" r="-3252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5273920" y="4730703"/>
                <a:ext cx="6441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𝑷</m:t>
                        </m:r>
                      </m:sup>
                    </m:sSubSup>
                  </m:oMath>
                </a14:m>
                <a:r>
                  <a:rPr lang="en-US" altLang="zh-TW" sz="28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920" y="4730703"/>
                <a:ext cx="644151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19811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5234770" y="5258408"/>
                <a:ext cx="6911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baseline="-25000" dirty="0" smtClean="0"/>
                  <a:t>  </a:t>
                </a:r>
                <a:r>
                  <a:rPr lang="en-US" altLang="zh-TW" sz="24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770" y="5258408"/>
                <a:ext cx="691151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655" t="-10667" r="-12389" b="-30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接點 10"/>
          <p:cNvCxnSpPr/>
          <p:nvPr/>
        </p:nvCxnSpPr>
        <p:spPr>
          <a:xfrm>
            <a:off x="5721087" y="4797152"/>
            <a:ext cx="612068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6444828" y="4630889"/>
                <a:ext cx="138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𝒛𝒗</m:t>
                        </m:r>
                      </m:e>
                      <m:sub>
                        <m:r>
                          <a:rPr lang="en-US" altLang="zh-TW" b="1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𝑷𝑪𝑩</m:t>
                        </m:r>
                      </m:sub>
                    </m:sSub>
                  </m:oMath>
                </a14:m>
                <a:r>
                  <a:rPr lang="en-US" altLang="zh-TW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,t)</a:t>
                </a:r>
                <a:r>
                  <a:rPr lang="en-US" altLang="zh-TW" b="1" baseline="-25000" dirty="0" smtClean="0">
                    <a:solidFill>
                      <a:srgbClr val="FF0000"/>
                    </a:solidFill>
                  </a:rPr>
                  <a:t>  </a:t>
                </a:r>
                <a:endParaRPr lang="zh-TW" alt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828" y="4630889"/>
                <a:ext cx="1383392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接點 12"/>
          <p:cNvCxnSpPr/>
          <p:nvPr/>
        </p:nvCxnSpPr>
        <p:spPr>
          <a:xfrm>
            <a:off x="5721087" y="5242176"/>
            <a:ext cx="612068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6465092" y="5014274"/>
                <a:ext cx="1383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𝒛</m:t>
                        </m:r>
                        <m:acc>
                          <m:accPr>
                            <m:chr m:val="̅"/>
                            <m:ctrlPr>
                              <a:rPr lang="en-US" altLang="zh-TW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𝒗</m:t>
                            </m:r>
                          </m:e>
                        </m:acc>
                      </m:e>
                      <m:sub>
                        <m:r>
                          <a:rPr lang="en-US" altLang="zh-TW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𝑷𝑪𝑩</m:t>
                        </m:r>
                      </m:sub>
                    </m:sSub>
                  </m:oMath>
                </a14:m>
                <a:r>
                  <a:rPr lang="en-US" altLang="zh-TW" b="1" dirty="0" smtClean="0">
                    <a:solidFill>
                      <a:schemeClr val="accent3">
                        <a:lumMod val="50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b="1" dirty="0" smtClean="0">
                    <a:solidFill>
                      <a:schemeClr val="accent3">
                        <a:lumMod val="50000"/>
                      </a:schemeClr>
                    </a:solidFill>
                  </a:rPr>
                  <a:t>,t)</a:t>
                </a:r>
                <a:r>
                  <a:rPr lang="en-US" altLang="zh-TW" b="1" baseline="-25000" dirty="0" smtClean="0">
                    <a:solidFill>
                      <a:schemeClr val="accent3">
                        <a:lumMod val="50000"/>
                      </a:schemeClr>
                    </a:solidFill>
                  </a:rPr>
                  <a:t>  </a:t>
                </a:r>
                <a:endParaRPr lang="zh-TW" altLang="en-US" sz="24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092" y="5014274"/>
                <a:ext cx="1383392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字方塊 16"/>
          <p:cNvSpPr txBox="1"/>
          <p:nvPr/>
        </p:nvSpPr>
        <p:spPr>
          <a:xfrm>
            <a:off x="1041509" y="3721387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/>
              <a:t>Intrinsic Value </a:t>
            </a:r>
            <a:endParaRPr lang="zh-TW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/>
              <p:cNvSpPr/>
              <p:nvPr/>
            </p:nvSpPr>
            <p:spPr>
              <a:xfrm>
                <a:off x="797968" y="4298740"/>
                <a:ext cx="2784417" cy="526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𝑧𝑉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/>
                                  <a:ea typeface="Cambria Math"/>
                                </a:rPr>
                                <m:t>∨</m:t>
                              </m:r>
                              <m:sSubSup>
                                <m:sSubSupPr>
                                  <m:ctrlPr>
                                    <a:rPr lang="en-US" altLang="zh-TW" sz="28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b="0" i="1" smtClean="0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800" b="0" i="1" smtClean="0">
                                      <a:latin typeface="Cambria Math"/>
                                      <a:ea typeface="Cambria Math"/>
                                    </a:rPr>
                                    <m:t>𝑃</m:t>
                                  </m:r>
                                </m:sup>
                              </m:sSubSup>
                              <m:r>
                                <a:rPr lang="en-US" altLang="zh-TW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8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e>
                          </m:d>
                        </m:e>
                        <m:sup>
                          <m:r>
                            <a:rPr lang="en-US" altLang="zh-TW" sz="2800" i="1"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68" y="4298740"/>
                <a:ext cx="2784417" cy="52636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字方塊 18"/>
          <p:cNvSpPr txBox="1"/>
          <p:nvPr/>
        </p:nvSpPr>
        <p:spPr>
          <a:xfrm>
            <a:off x="4197854" y="2631081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t</a:t>
            </a:r>
            <a:r>
              <a:rPr lang="en-US" altLang="zh-TW" b="1" dirty="0" smtClean="0"/>
              <a:t>he case of optimal to convert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4510809" y="2641784"/>
            <a:ext cx="276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t</a:t>
            </a:r>
            <a:r>
              <a:rPr lang="en-US" altLang="zh-TW" b="1" dirty="0" smtClean="0"/>
              <a:t>he case of optimal to put</a:t>
            </a:r>
          </a:p>
        </p:txBody>
      </p:sp>
    </p:spTree>
    <p:extLst>
      <p:ext uri="{BB962C8B-B14F-4D97-AF65-F5344CB8AC3E}">
        <p14:creationId xmlns:p14="http://schemas.microsoft.com/office/powerpoint/2010/main" val="366254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4" grpId="0"/>
      <p:bldP spid="8" grpId="0"/>
      <p:bldP spid="12" grpId="0"/>
      <p:bldP spid="14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16632"/>
                <a:ext cx="9144000" cy="66247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b="1" u="sng" dirty="0" smtClean="0"/>
                  <a:t>Proof 2-2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600" dirty="0" smtClean="0"/>
                  <a:t> </a:t>
                </a:r>
                <a:r>
                  <a:rPr lang="en-US" altLang="zh-TW" sz="2400" b="1" dirty="0" smtClean="0"/>
                  <a:t>(</a:t>
                </a:r>
                <a:r>
                  <a:rPr lang="en-US" altLang="zh-TW" sz="2400" b="1" dirty="0"/>
                  <a:t>the case 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𝒛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2400" b="1" i="1">
                            <a:latin typeface="Cambria Math"/>
                          </a:rPr>
                          <m:t>𝒕</m:t>
                        </m:r>
                      </m:sub>
                      <m:sup>
                        <m:d>
                          <m:dPr>
                            <m:ctrlPr>
                              <a:rPr lang="en-US" altLang="zh-TW" sz="24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1" i="1" smtClean="0">
                                <a:latin typeface="Cambria Math"/>
                              </a:rPr>
                              <m:t>𝟏</m:t>
                            </m:r>
                          </m:e>
                        </m:d>
                      </m:sup>
                    </m:sSubSup>
                    <m:r>
                      <a:rPr lang="en-US" altLang="zh-TW" sz="2400" b="1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b="1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𝒛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2400" b="1" i="1">
                            <a:latin typeface="Cambria Math"/>
                          </a:rPr>
                          <m:t>𝒕</m:t>
                        </m:r>
                      </m:sub>
                      <m:sup>
                        <m:d>
                          <m:dPr>
                            <m:ctrlPr>
                              <a:rPr lang="en-US" altLang="zh-TW" sz="24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1" i="1" smtClean="0">
                                <a:latin typeface="Cambria Math"/>
                              </a:rPr>
                              <m:t>𝟐</m:t>
                            </m:r>
                          </m:e>
                        </m:d>
                      </m:sup>
                    </m:sSubSup>
                    <m:r>
                      <a:rPr lang="en-US" altLang="zh-TW" sz="2400" b="1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b="1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1" i="1"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400" b="1" i="1"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400" b="1" i="1">
                            <a:latin typeface="Cambria Math"/>
                            <a:ea typeface="Cambria Math"/>
                          </a:rPr>
                          <m:t>𝑷</m:t>
                        </m:r>
                      </m:sup>
                    </m:sSubSup>
                  </m:oMath>
                </a14:m>
                <a:r>
                  <a:rPr lang="en-US" altLang="zh-TW" sz="2400" b="1" dirty="0"/>
                  <a:t>)</a:t>
                </a:r>
                <a:r>
                  <a:rPr lang="en-US" altLang="zh-TW" sz="2400" dirty="0" smtClean="0"/>
                  <a:t>     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:r>
                  <a:rPr lang="en-US" altLang="zh-TW" sz="2400" dirty="0" smtClean="0"/>
                  <a:t> Suppose </a:t>
                </a:r>
                <a:r>
                  <a:rPr lang="en-US" altLang="zh-TW" sz="2400" dirty="0"/>
                  <a:t>it is optimal </a:t>
                </a:r>
                <a:r>
                  <a:rPr lang="en-US" altLang="zh-TW" sz="2400" dirty="0" smtClean="0"/>
                  <a:t>“NOT” to put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We want to show it is also optimal “NOT”  to put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(  </a:t>
                </a:r>
                <a:r>
                  <a:rPr lang="en-US" altLang="zh-TW" sz="2400" dirty="0"/>
                  <a:t>i.e.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0" smtClean="0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)</a:t>
                </a:r>
                <a:r>
                  <a:rPr lang="en-US" altLang="zh-TW" sz="2400" dirty="0" smtClean="0"/>
                  <a:t>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It follows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𝑧𝑉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sz="2400" i="1">
                                  <a:latin typeface="Cambria Math"/>
                                  <a:ea typeface="Cambria Math"/>
                                </a:rPr>
                                <m:t>∨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𝑃</m:t>
                                  </m:r>
                                </m:sup>
                              </m:sSubSup>
                              <m:r>
                                <a:rPr lang="en-US" altLang="zh-TW" sz="2400" i="1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dirty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632"/>
                <a:ext cx="9144000" cy="6624736"/>
              </a:xfrm>
              <a:blipFill rotWithShape="1">
                <a:blip r:embed="rId2"/>
                <a:stretch>
                  <a:fillRect l="-1000" t="-7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手繪多邊形 3"/>
          <p:cNvSpPr/>
          <p:nvPr/>
        </p:nvSpPr>
        <p:spPr>
          <a:xfrm>
            <a:off x="6084168" y="4041068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349715" y="4324454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手繪多邊形 5"/>
          <p:cNvSpPr/>
          <p:nvPr/>
        </p:nvSpPr>
        <p:spPr>
          <a:xfrm flipV="1">
            <a:off x="2843808" y="3774418"/>
            <a:ext cx="1106905" cy="163967"/>
          </a:xfrm>
          <a:custGeom>
            <a:avLst/>
            <a:gdLst>
              <a:gd name="connsiteX0" fmla="*/ 0 w 1106905"/>
              <a:gd name="connsiteY0" fmla="*/ 0 h 112398"/>
              <a:gd name="connsiteX1" fmla="*/ 561474 w 1106905"/>
              <a:gd name="connsiteY1" fmla="*/ 112295 h 112398"/>
              <a:gd name="connsiteX2" fmla="*/ 1106905 w 1106905"/>
              <a:gd name="connsiteY2" fmla="*/ 16042 h 11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6905" h="112398">
                <a:moveTo>
                  <a:pt x="0" y="0"/>
                </a:moveTo>
                <a:cubicBezTo>
                  <a:pt x="188495" y="54810"/>
                  <a:pt x="376990" y="109621"/>
                  <a:pt x="561474" y="112295"/>
                </a:cubicBezTo>
                <a:cubicBezTo>
                  <a:pt x="745958" y="114969"/>
                  <a:pt x="926431" y="65505"/>
                  <a:pt x="1106905" y="1604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2339752" y="340508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By </a:t>
            </a:r>
            <a:r>
              <a:rPr lang="en-US" altLang="zh-TW" b="1" dirty="0" err="1" smtClean="0">
                <a:solidFill>
                  <a:srgbClr val="FF0000"/>
                </a:solidFill>
              </a:rPr>
              <a:t>Thm</a:t>
            </a:r>
            <a:r>
              <a:rPr lang="en-US" altLang="zh-TW" b="1" dirty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of PCB, part 2 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919864" y="341610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hlinkClick r:id="rId3" action="ppaction://hlinksldjump"/>
              </a:rPr>
              <a:t>Review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828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橢圓 12"/>
          <p:cNvSpPr/>
          <p:nvPr/>
        </p:nvSpPr>
        <p:spPr>
          <a:xfrm>
            <a:off x="4423829" y="1754190"/>
            <a:ext cx="686085" cy="71981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36410" y="178159"/>
                <a:ext cx="8640960" cy="6652811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endParaRPr lang="en-US" altLang="zh-TW" sz="2800" dirty="0"/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endParaRPr lang="en-US" altLang="zh-TW" sz="2800" dirty="0"/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:r>
                  <a:rPr lang="en-US" altLang="zh-TW" sz="2800" dirty="0"/>
                  <a:t>N</a:t>
                </a:r>
                <a:r>
                  <a:rPr lang="en-US" altLang="zh-TW" sz="2800" dirty="0" smtClean="0"/>
                  <a:t>ote </a:t>
                </a:r>
                <a:r>
                  <a:rPr lang="en-US" altLang="zh-TW" sz="2800" dirty="0"/>
                  <a:t>that it must be optimal to put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altLang="zh-TW" sz="2800" dirty="0"/>
                  <a:t>.</a:t>
                </a:r>
              </a:p>
              <a:p>
                <a:pPr marL="0" indent="0">
                  <a:buNone/>
                </a:pPr>
                <a:endParaRPr lang="en-US" altLang="zh-TW" sz="2800" dirty="0"/>
              </a:p>
              <a:p>
                <a:pPr marL="0" indent="0">
                  <a:buNone/>
                </a:pPr>
                <a:r>
                  <a:rPr lang="en-US" altLang="zh-TW" sz="2800" dirty="0" smtClean="0"/>
                  <a:t>Thus, based on the discussion above, </a:t>
                </a:r>
                <a:r>
                  <a:rPr lang="en-US" altLang="zh-TW" sz="2800" dirty="0"/>
                  <a:t>there exists a critical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𝑧</m:t>
                        </m:r>
                        <m:acc>
                          <m:accPr>
                            <m:chr m:val="̅"/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𝑧</m:t>
                        </m:r>
                        <m:acc>
                          <m:accPr>
                            <m:chr m:val="̅"/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ea typeface="Cambria Math"/>
                      </a:rPr>
                      <m:t>≤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altLang="zh-TW" sz="2800" dirty="0"/>
                  <a:t>such </a:t>
                </a:r>
                <a:r>
                  <a:rPr lang="en-US" altLang="zh-TW" sz="2800" dirty="0" smtClean="0"/>
                  <a:t>that it </a:t>
                </a:r>
                <a:r>
                  <a:rPr lang="en-US" altLang="zh-TW" sz="2800" dirty="0"/>
                  <a:t>is optimal to </a:t>
                </a:r>
                <a:r>
                  <a:rPr lang="en-US" altLang="zh-TW" sz="2800" dirty="0" smtClean="0"/>
                  <a:t>put 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𝑧</m:t>
                    </m:r>
                    <m:sSub>
                      <m:sSub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 dirty="0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800" i="1" dirty="0">
                            <a:latin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  <m:acc>
                          <m:accPr>
                            <m:chr m:val="̅"/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dirty="0">
                    <a:ea typeface="Cambria Math"/>
                  </a:rPr>
                  <a:t> </a:t>
                </a:r>
                <a:endParaRPr lang="en-US" altLang="zh-TW" sz="2800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altLang="zh-TW" sz="28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en-US" altLang="zh-TW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≤</m:t>
                        </m:r>
                        <m:acc>
                          <m:accPr>
                            <m:chr m:val="̅"/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800" dirty="0" smtClean="0"/>
              </a:p>
              <a:p>
                <a:pPr marL="0" indent="0">
                  <a:buNone/>
                </a:pPr>
                <a:endParaRPr lang="en-US" altLang="zh-TW" sz="28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en-US" altLang="zh-TW" sz="2800" dirty="0" smtClean="0"/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𝑃</m:t>
                            </m:r>
                          </m:sup>
                        </m:sSub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≤</m:t>
                        </m:r>
                        <m:acc>
                          <m:accPr>
                            <m:chr m:val="̅"/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dirty="0" smtClean="0"/>
                  <a:t>, it is optimal to put.</a:t>
                </a:r>
                <a:endParaRPr lang="en-US" altLang="zh-TW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6410" y="178159"/>
                <a:ext cx="8640960" cy="6652811"/>
              </a:xfrm>
              <a:blipFill rotWithShape="1">
                <a:blip r:embed="rId2"/>
                <a:stretch>
                  <a:fillRect l="-1270" r="-2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 3"/>
          <p:cNvGrpSpPr/>
          <p:nvPr/>
        </p:nvGrpSpPr>
        <p:grpSpPr>
          <a:xfrm>
            <a:off x="4752904" y="178159"/>
            <a:ext cx="624337" cy="2451487"/>
            <a:chOff x="8388103" y="3360260"/>
            <a:chExt cx="624337" cy="2451487"/>
          </a:xfrm>
        </p:grpSpPr>
        <p:cxnSp>
          <p:nvCxnSpPr>
            <p:cNvPr id="5" name="直線單箭頭接點 4"/>
            <p:cNvCxnSpPr/>
            <p:nvPr/>
          </p:nvCxnSpPr>
          <p:spPr>
            <a:xfrm rot="5400000" flipH="1" flipV="1">
              <a:off x="7307791" y="4703664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字方塊 5"/>
                <p:cNvSpPr txBox="1"/>
                <p:nvPr/>
              </p:nvSpPr>
              <p:spPr>
                <a:xfrm>
                  <a:off x="8388103" y="3360260"/>
                  <a:ext cx="62433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28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6" name="文字方塊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8103" y="3360260"/>
                  <a:ext cx="624337" cy="52322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4219676" y="2129523"/>
                <a:ext cx="6911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baseline="-25000" dirty="0" smtClean="0"/>
                  <a:t>  </a:t>
                </a:r>
                <a:r>
                  <a:rPr lang="en-US" altLang="zh-TW" sz="24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676" y="2129523"/>
                <a:ext cx="691151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754" t="-10526" r="-12281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3039450" y="1412776"/>
                <a:ext cx="19096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dirty="0" smtClean="0">
                            <a:latin typeface="Cambria Math"/>
                          </a:rPr>
                          <m:t>𝒛</m:t>
                        </m:r>
                        <m:acc>
                          <m:accPr>
                            <m:chr m:val="̅"/>
                            <m:ctrlPr>
                              <a:rPr lang="en-US" altLang="zh-TW" sz="2400" b="1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400" b="1" i="1" dirty="0" smtClean="0">
                                <a:latin typeface="Cambria Math"/>
                              </a:rPr>
                              <m:t>𝒗</m:t>
                            </m:r>
                          </m:e>
                        </m:acc>
                      </m:e>
                      <m:sub>
                        <m:r>
                          <a:rPr lang="en-US" altLang="zh-TW" sz="2400" b="1" i="1" dirty="0" smtClean="0">
                            <a:latin typeface="Cambria Math"/>
                          </a:rPr>
                          <m:t>𝑷𝑪𝑩</m:t>
                        </m:r>
                      </m:sub>
                    </m:sSub>
                  </m:oMath>
                </a14:m>
                <a:r>
                  <a:rPr lang="en-US" altLang="zh-TW" sz="2400" b="1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dirty="0" smtClean="0"/>
                  <a:t>,t)</a:t>
                </a:r>
                <a:r>
                  <a:rPr lang="en-US" altLang="zh-TW" sz="2400" b="1" baseline="-25000" dirty="0" smtClean="0"/>
                  <a:t>  </a:t>
                </a:r>
                <a:r>
                  <a:rPr lang="en-US" altLang="zh-TW" sz="3200" b="1" dirty="0" smtClean="0"/>
                  <a:t>-</a:t>
                </a:r>
                <a:endParaRPr lang="zh-TW" altLang="en-US" sz="3200" b="1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450" y="1412776"/>
                <a:ext cx="1909690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3542" r="-7348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>
              <a:xfrm>
                <a:off x="4618885" y="1229969"/>
                <a:ext cx="70987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400" b="1" i="0" smtClean="0">
                        <a:solidFill>
                          <a:srgbClr val="FF0000"/>
                        </a:solidFill>
                        <a:latin typeface="Cambria Math"/>
                      </a:rPr>
                      <m:t>𝐳</m:t>
                    </m:r>
                    <m:sSubSup>
                      <m:sSubSupPr>
                        <m:ctrlP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endParaRPr lang="zh-TW" altLang="en-US" sz="3200" b="1" dirty="0"/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885" y="1229969"/>
                <a:ext cx="709874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22414" t="-13542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4618885" y="937582"/>
                <a:ext cx="714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𝒛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altLang="zh-TW" sz="1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endParaRPr lang="zh-TW" altLang="en-US" sz="3200" b="1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885" y="937582"/>
                <a:ext cx="714683" cy="584775"/>
              </a:xfrm>
              <a:prstGeom prst="rect">
                <a:avLst/>
              </a:prstGeom>
              <a:blipFill rotWithShape="1">
                <a:blip r:embed="rId7"/>
                <a:stretch>
                  <a:fillRect l="-22222" t="-13542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4207307" y="771061"/>
                <a:ext cx="6991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</m:sub>
                      <m:sup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𝑷</m:t>
                        </m:r>
                        <m:r>
                          <a:rPr lang="en-US" altLang="zh-TW" sz="2400" b="1" i="1" smtClean="0">
                            <a:latin typeface="Cambria Math"/>
                            <a:ea typeface="Cambria Math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altLang="zh-TW" sz="28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307" y="771061"/>
                <a:ext cx="699166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0465" r="-17391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1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n-US" altLang="zh-TW" dirty="0"/>
              <a:t>Part </a:t>
            </a:r>
            <a:r>
              <a:rPr lang="en-US" altLang="zh-TW" dirty="0" smtClean="0"/>
              <a:t>3.A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83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Theorem 3.A</a:t>
                </a:r>
                <a:r>
                  <a:rPr lang="en-US" altLang="zh-TW" dirty="0" smtClean="0"/>
                  <a:t>      For each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, 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1.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6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600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⟹</m:t>
                    </m:r>
                    <m:sSub>
                      <m:sSubPr>
                        <m:ctrlP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600" dirty="0" smtClean="0"/>
                  <a:t>  </a:t>
                </a:r>
                <a:endParaRPr lang="en-US" altLang="zh-TW" sz="2600" dirty="0" smtClean="0"/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2.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</a:rPr>
                      <m:t>&gt;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⟹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)≥</m:t>
                    </m:r>
                    <m:sSub>
                      <m:sSubPr>
                        <m:ctrlPr>
                          <a:rPr lang="en-US" altLang="zh-TW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600" dirty="0"/>
                  <a:t> </a:t>
                </a:r>
                <a:endParaRPr lang="en-US" altLang="zh-TW" sz="2600" dirty="0" smtClean="0"/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</a:t>
                </a:r>
                <a:endParaRPr lang="zh-TW" altLang="en-US" sz="26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  <a:blipFill rotWithShape="1">
                <a:blip r:embed="rId3"/>
                <a:stretch>
                  <a:fillRect l="-1849" t="-11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103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Theorem 3.A</a:t>
                </a:r>
                <a:r>
                  <a:rPr lang="en-US" altLang="zh-TW" dirty="0" smtClean="0"/>
                  <a:t>      For each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, 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1.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6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600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⟹</m:t>
                    </m:r>
                    <m:sSub>
                      <m:sSubPr>
                        <m:ctrlP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600" dirty="0" smtClean="0"/>
                  <a:t>  </a:t>
                </a:r>
                <a:endParaRPr lang="en-US" altLang="zh-TW" sz="2600" dirty="0" smtClean="0"/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2.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</a:rPr>
                      <m:t>&gt;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⟹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)≥</m:t>
                    </m:r>
                    <m:sSub>
                      <m:sSubPr>
                        <m:ctrlPr>
                          <a:rPr lang="en-US" altLang="zh-TW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600" dirty="0"/>
                  <a:t> </a:t>
                </a:r>
                <a:endParaRPr lang="en-US" altLang="zh-TW" sz="2600" dirty="0" smtClean="0"/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</a:t>
                </a:r>
                <a:endParaRPr lang="zh-TW" altLang="en-US" sz="26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  <a:blipFill rotWithShape="1">
                <a:blip r:embed="rId3"/>
                <a:stretch>
                  <a:fillRect l="-1849" t="-11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371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橢圓 8"/>
          <p:cNvSpPr/>
          <p:nvPr/>
        </p:nvSpPr>
        <p:spPr>
          <a:xfrm>
            <a:off x="8697058" y="1744692"/>
            <a:ext cx="500066" cy="89762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44624"/>
                <a:ext cx="8856984" cy="669674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sz="2400" b="1" u="sng" dirty="0" smtClean="0"/>
                  <a:t>Proof 3.1</a:t>
                </a:r>
                <a:r>
                  <a:rPr lang="en-US" altLang="zh-TW" sz="2400" dirty="0" smtClean="0"/>
                  <a:t>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. </a:t>
                </a:r>
                <a:r>
                  <a:rPr lang="en-US" altLang="zh-TW" sz="2400" dirty="0" smtClean="0"/>
                  <a:t> 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 as well.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According </a:t>
                </a:r>
                <a:r>
                  <a:rPr lang="en-US" altLang="zh-TW" sz="2400" dirty="0"/>
                  <a:t>to put delta </a:t>
                </a:r>
                <a:r>
                  <a:rPr lang="en-US" altLang="zh-TW" sz="2400" dirty="0" smtClean="0"/>
                  <a:t>inequality,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</a:t>
                </a: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+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 </a:t>
                </a:r>
                <a:r>
                  <a:rPr lang="en-US" altLang="zh-TW" sz="2400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r>
                  <a:rPr lang="en-US" altLang="zh-TW" sz="24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 smtClean="0"/>
                  <a:t> ,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because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0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dirty="0">
                        <a:ea typeface="Cambria Math"/>
                      </a:rPr>
                      <m:t>∀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b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44624"/>
                <a:ext cx="8856984" cy="6696744"/>
              </a:xfrm>
              <a:blipFill rotWithShape="1">
                <a:blip r:embed="rId2"/>
                <a:stretch>
                  <a:fillRect l="-1101" t="-2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 3"/>
          <p:cNvGrpSpPr/>
          <p:nvPr/>
        </p:nvGrpSpPr>
        <p:grpSpPr>
          <a:xfrm>
            <a:off x="7863244" y="0"/>
            <a:ext cx="1220462" cy="2727915"/>
            <a:chOff x="7417243" y="3129977"/>
            <a:chExt cx="1220462" cy="2727915"/>
          </a:xfrm>
        </p:grpSpPr>
        <p:cxnSp>
          <p:nvCxnSpPr>
            <p:cNvPr id="5" name="直線單箭頭接點 4"/>
            <p:cNvCxnSpPr/>
            <p:nvPr/>
          </p:nvCxnSpPr>
          <p:spPr>
            <a:xfrm rot="5400000" flipH="1" flipV="1">
              <a:off x="7394595" y="4749809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字方塊 5"/>
                <p:cNvSpPr txBox="1"/>
                <p:nvPr/>
              </p:nvSpPr>
              <p:spPr>
                <a:xfrm>
                  <a:off x="8286776" y="3129977"/>
                  <a:ext cx="35092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TW" sz="24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2400" b="1" dirty="0"/>
                </a:p>
              </p:txBody>
            </p:sp>
          </mc:Choice>
          <mc:Fallback xmlns="">
            <p:sp>
              <p:nvSpPr>
                <p:cNvPr id="6" name="文字方塊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6776" y="3129977"/>
                  <a:ext cx="350929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5263" r="-3508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字方塊 6"/>
                <p:cNvSpPr txBox="1"/>
                <p:nvPr/>
              </p:nvSpPr>
              <p:spPr>
                <a:xfrm>
                  <a:off x="7417243" y="4637465"/>
                  <a:ext cx="122046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sz="2400" b="1" dirty="0" smtClean="0"/>
                    <a:t>b(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a14:m>
                  <a:r>
                    <a:rPr lang="en-US" altLang="zh-TW" sz="2400" b="1" dirty="0" smtClean="0"/>
                    <a:t>,t)</a:t>
                  </a:r>
                  <a:r>
                    <a:rPr lang="en-US" altLang="zh-TW" sz="2400" b="1" baseline="-25000" dirty="0" smtClean="0"/>
                    <a:t>  </a:t>
                  </a:r>
                  <a:r>
                    <a:rPr lang="en-US" altLang="zh-TW" sz="2400" b="1" dirty="0" smtClean="0"/>
                    <a:t>-</a:t>
                  </a:r>
                  <a:endParaRPr lang="zh-TW" altLang="en-US" sz="2400" b="1" dirty="0"/>
                </a:p>
              </p:txBody>
            </p:sp>
          </mc:Choice>
          <mc:Fallback xmlns="">
            <p:sp>
              <p:nvSpPr>
                <p:cNvPr id="7" name="文字方塊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7243" y="4637465"/>
                  <a:ext cx="1220462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8000" t="-10526" r="-6500" b="-2894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7855228" y="1016234"/>
                <a:ext cx="12284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b="1" i="1" dirty="0" smtClean="0">
                        <a:latin typeface="Cambria Math"/>
                      </a:rPr>
                      <m:t>𝝀</m:t>
                    </m:r>
                  </m:oMath>
                </a14:m>
                <a:r>
                  <a:rPr lang="en-US" altLang="zh-TW" sz="2400" b="1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400" b="1" dirty="0" smtClean="0"/>
                  <a:t>,t)</a:t>
                </a:r>
                <a:r>
                  <a:rPr lang="en-US" altLang="zh-TW" sz="2400" b="1" baseline="-25000" dirty="0" smtClean="0"/>
                  <a:t>  </a:t>
                </a:r>
                <a:r>
                  <a:rPr lang="en-US" altLang="zh-TW" sz="2400" b="1" dirty="0" smtClean="0"/>
                  <a:t>-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228" y="1016234"/>
                <a:ext cx="1228478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493" t="-10667" r="-6468" b="-30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接點 9"/>
          <p:cNvCxnSpPr/>
          <p:nvPr/>
        </p:nvCxnSpPr>
        <p:spPr>
          <a:xfrm>
            <a:off x="683568" y="1507488"/>
            <a:ext cx="2232248" cy="9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2532312" y="1507488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7524328" y="2492896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7725326" y="2776282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10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32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3200" i="1">
                              <a:latin typeface="Cambria Math"/>
                            </a:rPr>
                            <m:t>(1)</m:t>
                          </m:r>
                        </m:sup>
                      </m:sSubSup>
                      <m:r>
                        <a:rPr lang="en-US" altLang="zh-TW" sz="3200" i="1">
                          <a:latin typeface="Cambria Math"/>
                        </a:rPr>
                        <m:t>&lt;</m:t>
                      </m:r>
                      <m:sSubSup>
                        <m:sSubSupPr>
                          <m:ctrlPr>
                            <a:rPr lang="en-US" altLang="zh-TW" sz="32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3200" i="1">
                              <a:latin typeface="Cambria Math"/>
                            </a:rPr>
                            <m:t>(2)</m:t>
                          </m:r>
                        </m:sup>
                      </m:sSubSup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⟹</m:t>
                      </m:r>
                      <m:sSub>
                        <m:sSub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altLang="zh-TW" sz="3200" b="0" i="1" smtClean="0">
                              <a:latin typeface="Cambria Math"/>
                              <a:ea typeface="Cambria Math"/>
                            </a:rPr>
                            <m:t>𝐶𝐵</m:t>
                          </m:r>
                        </m:sub>
                      </m:sSub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(</m:t>
                      </m:r>
                      <m:sSubSup>
                        <m:sSubSup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  <m:sup>
                          <m:d>
                            <m:dPr>
                              <m:ctrlP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)≤</m:t>
                      </m:r>
                      <m:sSub>
                        <m:sSub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altLang="zh-TW" sz="3200" b="0" i="1" smtClean="0">
                              <a:latin typeface="Cambria Math"/>
                              <a:ea typeface="Cambria Math"/>
                            </a:rPr>
                            <m:t>𝐶𝐵</m:t>
                          </m:r>
                        </m:sub>
                      </m:sSub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(</m:t>
                      </m:r>
                      <m:sSubSup>
                        <m:sSubSup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  <m:sup>
                          <m:d>
                            <m:dPr>
                              <m:ctrlP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d>
                        </m:sup>
                      </m:sSubSup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zh-TW" altLang="en-US" sz="32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176464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The higher the firm value, </a:t>
            </a:r>
            <a:r>
              <a:rPr lang="en-US" altLang="zh-TW" dirty="0"/>
              <a:t>the </a:t>
            </a:r>
            <a:r>
              <a:rPr lang="en-US" altLang="zh-TW" dirty="0" smtClean="0"/>
              <a:t>higher</a:t>
            </a:r>
            <a:r>
              <a:rPr lang="en-US" altLang="zh-TW" dirty="0" smtClean="0"/>
              <a:t> </a:t>
            </a:r>
            <a:r>
              <a:rPr lang="en-US" altLang="zh-TW" dirty="0"/>
              <a:t>the </a:t>
            </a:r>
            <a:r>
              <a:rPr lang="en-US" altLang="zh-TW" dirty="0" smtClean="0"/>
              <a:t>bond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value</a:t>
            </a:r>
            <a:r>
              <a:rPr lang="en-US" altLang="zh-TW" dirty="0" smtClean="0"/>
              <a:t> </a:t>
            </a:r>
            <a:r>
              <a:rPr lang="en-US" altLang="zh-TW" dirty="0"/>
              <a:t>must be to trigger </a:t>
            </a:r>
            <a:r>
              <a:rPr lang="en-US" altLang="zh-TW" dirty="0" smtClean="0"/>
              <a:t>conversion.</a:t>
            </a:r>
          </a:p>
          <a:p>
            <a:pPr marL="0" indent="0">
              <a:buNone/>
            </a:pPr>
            <a:r>
              <a:rPr lang="en-US" altLang="zh-TW" dirty="0" smtClean="0"/>
              <a:t>(the easier to trigger conversion)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600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橢圓 12"/>
          <p:cNvSpPr/>
          <p:nvPr/>
        </p:nvSpPr>
        <p:spPr>
          <a:xfrm>
            <a:off x="8494232" y="4125040"/>
            <a:ext cx="500066" cy="89762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26958"/>
                <a:ext cx="8712968" cy="6831042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Proof 3.2</a:t>
                </a: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)≥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400" dirty="0"/>
                  <a:t> 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b="1" u="sng" dirty="0" smtClean="0"/>
                  <a:t>  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𝑧𝑣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. 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𝑧𝑣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as well .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According to call delta inequality,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(1)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(2)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(2)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</a:t>
                </a:r>
                <a:r>
                  <a:rPr lang="en-US" altLang="zh-TW" sz="2400" dirty="0" smtClean="0"/>
                  <a:t>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𝑧𝑉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            </a:t>
                </a:r>
                <a:r>
                  <a:rPr lang="en-US" altLang="zh-TW" sz="2400" dirty="0" smtClean="0"/>
                  <a:t>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sz="2400" dirty="0" smtClean="0"/>
                  <a:t>   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Thus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(1)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altLang="zh-TW" sz="2400" b="1" dirty="0" smtClean="0"/>
                  <a:t>     </a:t>
                </a:r>
                <a:r>
                  <a:rPr lang="en-US" altLang="zh-TW" sz="2400" dirty="0" smtClean="0"/>
                  <a:t>because </a:t>
                </a:r>
                <a:r>
                  <a:rPr lang="en-US" altLang="zh-TW" sz="2400" b="1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(1)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&gt;0</m:t>
                    </m:r>
                  </m:oMath>
                </a14:m>
                <a:r>
                  <a:rPr lang="zh-TW" altLang="en-US" sz="2400" b="1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dirty="0">
                        <a:ea typeface="Cambria Math"/>
                      </a:rPr>
                      <m:t>∀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b="1" dirty="0"/>
              </a:p>
              <a:p>
                <a:pPr marL="0" indent="0">
                  <a:buNone/>
                </a:pPr>
                <a:endParaRPr lang="zh-TW" altLang="en-US" sz="2400" b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26958"/>
                <a:ext cx="8712968" cy="6831042"/>
              </a:xfrm>
              <a:blipFill rotWithShape="1">
                <a:blip r:embed="rId2"/>
                <a:stretch>
                  <a:fillRect l="-1748" t="-18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/>
          <p:cNvCxnSpPr/>
          <p:nvPr/>
        </p:nvCxnSpPr>
        <p:spPr>
          <a:xfrm>
            <a:off x="943025" y="1697716"/>
            <a:ext cx="24048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2483768" y="1697716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7658092" y="3501008"/>
            <a:ext cx="1202189" cy="2727915"/>
            <a:chOff x="7510347" y="3129977"/>
            <a:chExt cx="1202189" cy="2727915"/>
          </a:xfrm>
        </p:grpSpPr>
        <p:cxnSp>
          <p:nvCxnSpPr>
            <p:cNvPr id="9" name="直線單箭頭接點 8"/>
            <p:cNvCxnSpPr/>
            <p:nvPr/>
          </p:nvCxnSpPr>
          <p:spPr>
            <a:xfrm rot="5400000" flipH="1" flipV="1">
              <a:off x="7488437" y="4749809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字方塊 9"/>
                <p:cNvSpPr txBox="1"/>
                <p:nvPr/>
              </p:nvSpPr>
              <p:spPr>
                <a:xfrm>
                  <a:off x="8286776" y="3129977"/>
                  <a:ext cx="35092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1" i="1" smtClean="0">
                                <a:latin typeface="Cambria Math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24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2400" b="1" dirty="0"/>
                </a:p>
              </p:txBody>
            </p:sp>
          </mc:Choice>
          <mc:Fallback xmlns="">
            <p:sp>
              <p:nvSpPr>
                <p:cNvPr id="10" name="文字方塊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6776" y="3129977"/>
                  <a:ext cx="350929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5263" r="-3157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字方塊 10"/>
                <p:cNvSpPr txBox="1"/>
                <p:nvPr/>
              </p:nvSpPr>
              <p:spPr>
                <a:xfrm>
                  <a:off x="7510347" y="4498129"/>
                  <a:ext cx="1202189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b="1" i="1" dirty="0" smtClean="0">
                              <a:latin typeface="Cambria Math"/>
                            </a:rPr>
                            <m:t>𝒛𝒗</m:t>
                          </m:r>
                        </m:e>
                        <m:sub>
                          <m:r>
                            <a:rPr lang="en-US" altLang="zh-TW" sz="1600" b="1" i="1" dirty="0" smtClean="0">
                              <a:latin typeface="Cambria Math"/>
                            </a:rPr>
                            <m:t>𝑪𝑩</m:t>
                          </m:r>
                        </m:sub>
                      </m:sSub>
                    </m:oMath>
                  </a14:m>
                  <a:r>
                    <a:rPr lang="en-US" altLang="zh-TW" sz="1600" b="1" dirty="0" smtClean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altLang="zh-TW" sz="1600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a14:m>
                  <a:r>
                    <a:rPr lang="en-US" altLang="zh-TW" sz="1600" b="1" dirty="0" smtClean="0"/>
                    <a:t>,t)</a:t>
                  </a:r>
                  <a:r>
                    <a:rPr lang="en-US" altLang="zh-TW" sz="1600" b="1" baseline="-25000" dirty="0" smtClean="0"/>
                    <a:t>  </a:t>
                  </a:r>
                  <a:r>
                    <a:rPr lang="en-US" altLang="zh-TW" sz="1600" b="1" dirty="0" smtClean="0"/>
                    <a:t>-</a:t>
                  </a:r>
                  <a:endParaRPr lang="zh-TW" altLang="en-US" sz="1600" b="1" dirty="0"/>
                </a:p>
              </p:txBody>
            </p:sp>
          </mc:Choice>
          <mc:Fallback>
            <p:sp>
              <p:nvSpPr>
                <p:cNvPr id="11" name="文字方塊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0347" y="4498129"/>
                  <a:ext cx="1202189" cy="33855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5455" r="-2030" b="-2363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字方塊 11"/>
              <p:cNvSpPr txBox="1"/>
              <p:nvPr/>
            </p:nvSpPr>
            <p:spPr>
              <a:xfrm>
                <a:off x="8265438" y="5310711"/>
                <a:ext cx="6056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2000" b="1" baseline="-25000" dirty="0" smtClean="0"/>
                  <a:t>  </a:t>
                </a:r>
                <a:r>
                  <a:rPr lang="en-US" altLang="zh-TW" sz="2000" b="1" dirty="0" smtClean="0"/>
                  <a:t>-</a:t>
                </a:r>
                <a:endParaRPr lang="zh-TW" altLang="en-US" sz="2000" b="1" dirty="0"/>
              </a:p>
            </p:txBody>
          </p:sp>
        </mc:Choice>
        <mc:Fallback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438" y="5310711"/>
                <a:ext cx="605679" cy="400110"/>
              </a:xfrm>
              <a:prstGeom prst="rect">
                <a:avLst/>
              </a:prstGeom>
              <a:blipFill rotWithShape="1">
                <a:blip r:embed="rId5"/>
                <a:stretch>
                  <a:fillRect t="-7576" r="-9091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手繪多邊形 13"/>
          <p:cNvSpPr/>
          <p:nvPr/>
        </p:nvSpPr>
        <p:spPr>
          <a:xfrm>
            <a:off x="7316132" y="2564904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7415491" y="2746164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6" name="手繪多邊形 15"/>
          <p:cNvSpPr/>
          <p:nvPr/>
        </p:nvSpPr>
        <p:spPr>
          <a:xfrm flipV="1">
            <a:off x="2867272" y="5016189"/>
            <a:ext cx="1106905" cy="163967"/>
          </a:xfrm>
          <a:custGeom>
            <a:avLst/>
            <a:gdLst>
              <a:gd name="connsiteX0" fmla="*/ 0 w 1106905"/>
              <a:gd name="connsiteY0" fmla="*/ 0 h 112398"/>
              <a:gd name="connsiteX1" fmla="*/ 561474 w 1106905"/>
              <a:gd name="connsiteY1" fmla="*/ 112295 h 112398"/>
              <a:gd name="connsiteX2" fmla="*/ 1106905 w 1106905"/>
              <a:gd name="connsiteY2" fmla="*/ 16042 h 11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6905" h="112398">
                <a:moveTo>
                  <a:pt x="0" y="0"/>
                </a:moveTo>
                <a:cubicBezTo>
                  <a:pt x="188495" y="54810"/>
                  <a:pt x="376990" y="109621"/>
                  <a:pt x="561474" y="112295"/>
                </a:cubicBezTo>
                <a:cubicBezTo>
                  <a:pt x="745958" y="114969"/>
                  <a:pt x="926431" y="65505"/>
                  <a:pt x="1106905" y="1604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974177" y="4810824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/>
          <a:lstStyle/>
          <a:p>
            <a:r>
              <a:rPr lang="en-US" altLang="zh-TW" dirty="0" smtClean="0"/>
              <a:t>Part 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613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6632"/>
                <a:ext cx="8291264" cy="64087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 smtClean="0"/>
                  <a:t>The discussion above suggests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𝑧𝑣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)≥</m:t>
                    </m:r>
                  </m:oMath>
                </a14:m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𝑧𝑣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zh-TW" altLang="en-US" sz="24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)≥</m:t>
                    </m:r>
                  </m:oMath>
                </a14:m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6632"/>
                <a:ext cx="8291264" cy="6408712"/>
              </a:xfrm>
              <a:blipFill rotWithShape="1">
                <a:blip r:embed="rId2"/>
                <a:stretch>
                  <a:fillRect l="-1176" t="-7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/>
          <p:cNvCxnSpPr/>
          <p:nvPr/>
        </p:nvCxnSpPr>
        <p:spPr>
          <a:xfrm>
            <a:off x="0" y="24928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標題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852936"/>
                <a:ext cx="8229600" cy="1143000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32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3200" i="1">
                              <a:latin typeface="Cambria Math"/>
                            </a:rPr>
                            <m:t>(1)</m:t>
                          </m:r>
                        </m:sup>
                      </m:sSubSup>
                      <m:r>
                        <a:rPr lang="en-US" altLang="zh-TW" sz="3200" i="1">
                          <a:latin typeface="Cambria Math"/>
                        </a:rPr>
                        <m:t>&gt;</m:t>
                      </m:r>
                      <m:sSubSup>
                        <m:sSubSupPr>
                          <m:ctrlPr>
                            <a:rPr lang="en-US" altLang="zh-TW" sz="32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3200" i="1">
                              <a:latin typeface="Cambria Math"/>
                            </a:rPr>
                            <m:t>(2)</m:t>
                          </m:r>
                        </m:sup>
                      </m:sSubSup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⟹</m:t>
                      </m:r>
                      <m:sSub>
                        <m:sSub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altLang="zh-TW" sz="3200" b="0" i="1" smtClean="0">
                              <a:latin typeface="Cambria Math"/>
                              <a:ea typeface="Cambria Math"/>
                            </a:rPr>
                            <m:t>𝐶𝐵</m:t>
                          </m:r>
                        </m:sub>
                      </m:sSub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(</m:t>
                      </m:r>
                      <m:sSubSup>
                        <m:sSubSup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  <m:sup>
                          <m:d>
                            <m:dPr>
                              <m:ctrlP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)≥</m:t>
                      </m:r>
                      <m:sSub>
                        <m:sSub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altLang="zh-TW" sz="3200" b="0" i="1" smtClean="0">
                              <a:latin typeface="Cambria Math"/>
                              <a:ea typeface="Cambria Math"/>
                            </a:rPr>
                            <m:t>𝐶𝐵</m:t>
                          </m:r>
                        </m:sub>
                      </m:sSub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(</m:t>
                      </m:r>
                      <m:sSubSup>
                        <m:sSubSupPr>
                          <m:ctrlPr>
                            <a:rPr lang="en-US" altLang="zh-TW" sz="3200" i="1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  <m:sup>
                          <m:d>
                            <m:dPr>
                              <m:ctrlP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32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d>
                        </m:sup>
                      </m:sSubSup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altLang="zh-TW" sz="32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zh-TW" altLang="en-US" sz="3200" dirty="0"/>
              </a:p>
            </p:txBody>
          </p:sp>
        </mc:Choice>
        <mc:Fallback xmlns="">
          <p:sp>
            <p:nvSpPr>
              <p:cNvPr id="7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852936"/>
                <a:ext cx="8229600" cy="11430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內容版面配置區 2"/>
          <p:cNvSpPr txBox="1">
            <a:spLocks/>
          </p:cNvSpPr>
          <p:nvPr/>
        </p:nvSpPr>
        <p:spPr>
          <a:xfrm>
            <a:off x="467544" y="4293096"/>
            <a:ext cx="8363272" cy="15736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TW" dirty="0" smtClean="0"/>
              <a:t>In high interest rate environments, it takes lower</a:t>
            </a:r>
          </a:p>
          <a:p>
            <a:pPr marL="0" indent="0">
              <a:buFont typeface="Arial" pitchFamily="34" charset="0"/>
              <a:buNone/>
            </a:pPr>
            <a:r>
              <a:rPr lang="en-US" altLang="zh-TW" dirty="0" smtClean="0"/>
              <a:t>firm values to make bond holders convert their</a:t>
            </a:r>
          </a:p>
          <a:p>
            <a:pPr marL="0" indent="0">
              <a:buFont typeface="Arial" pitchFamily="34" charset="0"/>
              <a:buNone/>
            </a:pPr>
            <a:r>
              <a:rPr lang="en-US" altLang="zh-TW" dirty="0"/>
              <a:t>b</a:t>
            </a:r>
            <a:r>
              <a:rPr lang="en-US" altLang="zh-TW" dirty="0" smtClean="0"/>
              <a:t>ond.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415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n-US" altLang="zh-TW" dirty="0"/>
              <a:t>Part </a:t>
            </a:r>
            <a:r>
              <a:rPr lang="en-US" altLang="zh-TW" dirty="0" smtClean="0"/>
              <a:t>3.B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813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Theorem 3.B</a:t>
                </a:r>
                <a:r>
                  <a:rPr lang="en-US" altLang="zh-TW" dirty="0" smtClean="0"/>
                  <a:t>      For each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, 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3</a:t>
                </a:r>
                <a:r>
                  <a:rPr lang="en-US" altLang="zh-TW" sz="2600" dirty="0"/>
                  <a:t>.</a:t>
                </a:r>
                <a:r>
                  <a:rPr lang="en-US" altLang="zh-TW" sz="2600" dirty="0" smtClean="0"/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altLang="zh-TW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6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600" dirty="0"/>
              </a:p>
              <a:p>
                <a:pPr marL="0" indent="0">
                  <a:buNone/>
                </a:pPr>
                <a:r>
                  <a:rPr lang="en-US" altLang="zh-TW" sz="1400" dirty="0"/>
                  <a:t>                                         </a:t>
                </a:r>
                <a:r>
                  <a:rPr lang="en-US" altLang="zh-TW" sz="1400" dirty="0" smtClean="0"/>
                  <a:t>(conversion </a:t>
                </a:r>
                <a:r>
                  <a:rPr lang="en-US" altLang="zh-TW" sz="1400" dirty="0"/>
                  <a:t>case) 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 </a:t>
                </a:r>
                <a:r>
                  <a:rPr lang="en-US" altLang="zh-TW" sz="2600" dirty="0" smtClean="0"/>
                  <a:t>  </a:t>
                </a:r>
                <a:r>
                  <a:rPr lang="en-US" altLang="zh-TW" sz="2400" dirty="0" smtClean="0"/>
                  <a:t>(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)</a:t>
                </a:r>
                <a:r>
                  <a:rPr lang="en-US" altLang="zh-TW" sz="26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</a:t>
                </a:r>
                <a:endParaRPr lang="en-US" altLang="zh-TW" sz="2600" dirty="0" smtClean="0"/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</a:t>
                </a:r>
                <a:r>
                  <a:rPr lang="en-US" altLang="zh-TW" sz="26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</a:t>
                </a:r>
                <a:r>
                  <a:rPr lang="en-US" altLang="zh-TW" sz="2600" dirty="0" smtClean="0"/>
                  <a:t>4</a:t>
                </a:r>
                <a:r>
                  <a:rPr lang="en-US" altLang="zh-TW" sz="2400" dirty="0"/>
                  <a:t>.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altLang="zh-TW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)≥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600" dirty="0"/>
                  <a:t>                        </a:t>
                </a:r>
                <a:r>
                  <a:rPr lang="en-US" altLang="zh-TW" sz="1400" dirty="0" smtClean="0"/>
                  <a:t>(put </a:t>
                </a:r>
                <a:r>
                  <a:rPr lang="en-US" altLang="zh-TW" sz="1400" dirty="0"/>
                  <a:t>case)</a:t>
                </a:r>
                <a:r>
                  <a:rPr lang="en-US" altLang="zh-TW" sz="2400" dirty="0"/>
                  <a:t>    </a:t>
                </a: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</a:t>
                </a:r>
              </a:p>
              <a:p>
                <a:pPr marL="0" indent="0">
                  <a:buNone/>
                </a:pP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</a:t>
                </a:r>
                <a:r>
                  <a:rPr lang="en-US" altLang="zh-TW" sz="2400" dirty="0" smtClean="0"/>
                  <a:t>( but still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sz="2400" dirty="0"/>
                  <a:t>)</a:t>
                </a:r>
                <a:r>
                  <a:rPr lang="en-US" altLang="zh-TW" sz="2400" dirty="0" smtClean="0"/>
                  <a:t> – to confirm default-free  </a:t>
                </a:r>
                <a:r>
                  <a:rPr lang="en-US" altLang="zh-TW" sz="2400" dirty="0" smtClean="0"/>
                  <a:t>   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  <a:blipFill rotWithShape="1">
                <a:blip r:embed="rId3"/>
                <a:stretch>
                  <a:fillRect l="-1849" t="-11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923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44624"/>
                <a:ext cx="8856984" cy="669674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sz="2400" b="1" u="sng" dirty="0" smtClean="0"/>
                  <a:t>Proof 3.3</a:t>
                </a:r>
                <a:r>
                  <a:rPr lang="en-US" altLang="zh-TW" sz="2400" dirty="0" smtClean="0"/>
                  <a:t>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. </a:t>
                </a:r>
                <a:r>
                  <a:rPr lang="en-US" altLang="zh-TW" sz="2400" dirty="0" smtClean="0"/>
                  <a:t> 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 as well.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According </a:t>
                </a:r>
                <a:r>
                  <a:rPr lang="en-US" altLang="zh-TW" sz="2400" dirty="0"/>
                  <a:t>to put delta </a:t>
                </a:r>
                <a:r>
                  <a:rPr lang="en-US" altLang="zh-TW" sz="2400" dirty="0" smtClean="0"/>
                  <a:t>inequality,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</a:t>
                </a: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+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 </a:t>
                </a:r>
                <a:r>
                  <a:rPr lang="en-US" altLang="zh-TW" sz="2400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∨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r>
                  <a:rPr lang="en-US" altLang="zh-TW" sz="24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 smtClean="0"/>
                  <a:t> , </a:t>
                </a:r>
                <a:r>
                  <a:rPr lang="en-US" altLang="zh-TW" sz="2400" dirty="0" smtClean="0"/>
                  <a:t>     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because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0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dirty="0">
                        <a:ea typeface="Cambria Math"/>
                      </a:rPr>
                      <m:t>∀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b="1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44624"/>
                <a:ext cx="8856984" cy="6696744"/>
              </a:xfrm>
              <a:blipFill rotWithShape="1">
                <a:blip r:embed="rId2"/>
                <a:stretch>
                  <a:fillRect l="-1101" t="-273" b="-1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接點 9"/>
          <p:cNvCxnSpPr/>
          <p:nvPr/>
        </p:nvCxnSpPr>
        <p:spPr>
          <a:xfrm>
            <a:off x="683568" y="1507488"/>
            <a:ext cx="2232248" cy="9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2532312" y="1507488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7812360" y="2492896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8376992" y="2776282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779912" y="5121178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7" name="手繪多邊形 16"/>
          <p:cNvSpPr/>
          <p:nvPr/>
        </p:nvSpPr>
        <p:spPr>
          <a:xfrm flipV="1">
            <a:off x="2843808" y="5408527"/>
            <a:ext cx="1106905" cy="163967"/>
          </a:xfrm>
          <a:custGeom>
            <a:avLst/>
            <a:gdLst>
              <a:gd name="connsiteX0" fmla="*/ 0 w 1106905"/>
              <a:gd name="connsiteY0" fmla="*/ 0 h 112398"/>
              <a:gd name="connsiteX1" fmla="*/ 561474 w 1106905"/>
              <a:gd name="connsiteY1" fmla="*/ 112295 h 112398"/>
              <a:gd name="connsiteX2" fmla="*/ 1106905 w 1106905"/>
              <a:gd name="connsiteY2" fmla="*/ 16042 h 11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6905" h="112398">
                <a:moveTo>
                  <a:pt x="0" y="0"/>
                </a:moveTo>
                <a:cubicBezTo>
                  <a:pt x="188495" y="54810"/>
                  <a:pt x="376990" y="109621"/>
                  <a:pt x="561474" y="112295"/>
                </a:cubicBezTo>
                <a:cubicBezTo>
                  <a:pt x="745958" y="114969"/>
                  <a:pt x="926431" y="65505"/>
                  <a:pt x="1106905" y="1604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353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88640"/>
                <a:ext cx="8856984" cy="64087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b="1" u="sng" dirty="0" smtClean="0"/>
                  <a:t>Proof 3.4</a:t>
                </a:r>
                <a:r>
                  <a:rPr lang="en-US" altLang="zh-TW" sz="2400" dirty="0" smtClean="0"/>
                  <a:t>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  <m:r>
                      <m:rPr>
                        <m:nor/>
                      </m:rPr>
                      <a:rPr lang="en-US" altLang="zh-TW" sz="2400" dirty="0"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)≥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. </a:t>
                </a:r>
                <a:r>
                  <a:rPr lang="en-US" altLang="zh-TW" sz="2400" dirty="0"/>
                  <a:t> 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 as well</a:t>
                </a:r>
                <a:r>
                  <a:rPr lang="en-US" altLang="zh-TW" sz="2400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sz="2400" i="1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 dirty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𝑧𝑉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sz="2400" i="1">
                                  <a:latin typeface="Cambria Math"/>
                                  <a:ea typeface="Cambria Math"/>
                                </a:rPr>
                                <m:t>∨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/>
                                      <a:ea typeface="Cambria Math"/>
                                    </a:rPr>
                                    <m:t>𝑃</m:t>
                                  </m:r>
                                </m:sup>
                              </m:sSubSup>
                              <m:r>
                                <a:rPr lang="en-US" altLang="zh-TW" sz="2400" i="1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dirty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88640"/>
                <a:ext cx="8856984" cy="6408712"/>
              </a:xfrm>
              <a:blipFill rotWithShape="1">
                <a:blip r:embed="rId2"/>
                <a:stretch>
                  <a:fillRect l="-10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手繪多邊形 3"/>
          <p:cNvSpPr/>
          <p:nvPr/>
        </p:nvSpPr>
        <p:spPr>
          <a:xfrm>
            <a:off x="6156176" y="2348880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372200" y="2591616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手繪多邊形 5"/>
          <p:cNvSpPr/>
          <p:nvPr/>
        </p:nvSpPr>
        <p:spPr>
          <a:xfrm flipH="1">
            <a:off x="539552" y="2591616"/>
            <a:ext cx="501054" cy="19175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273598" y="4221088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09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260648"/>
                <a:ext cx="8568952" cy="6336704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sSubSup>
                      <m:sSubSup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altLang="zh-TW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8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</a:rPr>
                          <m:t>𝑧</m:t>
                        </m:r>
                        <m:r>
                          <a:rPr lang="en-US" altLang="zh-TW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8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altLang="zh-TW" sz="28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8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8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800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- exercise means </a:t>
                </a:r>
                <a:r>
                  <a:rPr lang="en-US" altLang="zh-TW" dirty="0" smtClean="0"/>
                  <a:t>conversion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- the higher the firm value, the higher the </a:t>
                </a:r>
                <a:r>
                  <a:rPr lang="en-US" altLang="zh-TW" dirty="0" smtClean="0"/>
                  <a:t>bond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</a:t>
                </a:r>
                <a:r>
                  <a:rPr lang="en-US" altLang="zh-TW" dirty="0" smtClean="0"/>
                  <a:t>value</a:t>
                </a:r>
                <a:r>
                  <a:rPr lang="en-US" altLang="zh-TW" dirty="0" smtClean="0"/>
                  <a:t> </a:t>
                </a:r>
                <a:r>
                  <a:rPr lang="en-US" altLang="zh-TW" dirty="0"/>
                  <a:t>must be to trigger </a:t>
                </a:r>
                <a:r>
                  <a:rPr lang="en-US" altLang="zh-TW" dirty="0" smtClean="0"/>
                  <a:t>conversion</a:t>
                </a:r>
                <a:r>
                  <a:rPr lang="en-US" altLang="zh-TW" dirty="0" smtClean="0"/>
                  <a:t>.</a:t>
                </a:r>
                <a:endParaRPr lang="zh-TW" altLang="en-US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altLang="zh-TW" sz="28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8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</a:rPr>
                          <m:t>𝑧𝑉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</a:rPr>
                          <m:t>(2)</m:t>
                        </m:r>
                      </m:sup>
                    </m:sSubSup>
                    <m:r>
                      <a:rPr lang="en-US" altLang="zh-TW" sz="28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altLang="zh-TW" sz="28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altLang="zh-TW" sz="28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)≥</m:t>
                    </m:r>
                    <m:sSub>
                      <m:sSub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8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800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- exercise means </a:t>
                </a:r>
                <a:r>
                  <a:rPr lang="en-US" altLang="zh-TW" dirty="0" smtClean="0"/>
                  <a:t>put</a:t>
                </a:r>
                <a:r>
                  <a:rPr lang="en-US" altLang="zh-TW" dirty="0" smtClean="0"/>
                  <a:t>.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- at lower firm values, it takes </a:t>
                </a:r>
                <a:r>
                  <a:rPr lang="en-US" altLang="zh-TW" dirty="0" smtClean="0"/>
                  <a:t>higher</a:t>
                </a:r>
                <a:r>
                  <a:rPr lang="en-US" altLang="zh-TW" dirty="0" smtClean="0"/>
                  <a:t> </a:t>
                </a:r>
                <a:r>
                  <a:rPr lang="en-US" altLang="zh-TW" dirty="0" smtClean="0"/>
                  <a:t>bond value to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trigger a bond </a:t>
                </a:r>
                <a:r>
                  <a:rPr lang="en-US" altLang="zh-TW" dirty="0" smtClean="0"/>
                  <a:t>put</a:t>
                </a:r>
                <a:r>
                  <a:rPr lang="en-US" altLang="zh-TW" dirty="0" smtClean="0"/>
                  <a:t>.   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260648"/>
                <a:ext cx="8568952" cy="6336704"/>
              </a:xfrm>
              <a:blipFill rotWithShape="1">
                <a:blip r:embed="rId2"/>
                <a:stretch>
                  <a:fillRect l="-1778" r="-27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107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n-US" altLang="zh-TW" dirty="0"/>
              <a:t>Part </a:t>
            </a:r>
            <a:r>
              <a:rPr lang="en-US" altLang="zh-TW" dirty="0" smtClean="0"/>
              <a:t>3.C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468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Theorem 3.C</a:t>
                </a:r>
                <a:r>
                  <a:rPr lang="en-US" altLang="zh-TW" dirty="0" smtClean="0"/>
                  <a:t>      For each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, 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</a:t>
                </a:r>
                <a:r>
                  <a:rPr lang="en-US" altLang="zh-TW" sz="2600" dirty="0"/>
                  <a:t>5.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6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600" dirty="0"/>
                  <a:t>      </a:t>
                </a:r>
                <a:r>
                  <a:rPr lang="en-US" altLang="zh-TW" sz="1400" dirty="0" smtClean="0"/>
                  <a:t>(</a:t>
                </a:r>
                <a:r>
                  <a:rPr lang="en-US" altLang="zh-TW" sz="1400" dirty="0" smtClean="0"/>
                  <a:t>conversion case</a:t>
                </a:r>
                <a:r>
                  <a:rPr lang="en-US" altLang="zh-TW" sz="1400" dirty="0" smtClean="0"/>
                  <a:t>) </a:t>
                </a:r>
                <a:endParaRPr lang="en-US" altLang="zh-TW" sz="1400" dirty="0"/>
              </a:p>
              <a:p>
                <a:pPr marL="0" indent="0">
                  <a:buNone/>
                </a:pPr>
                <a:r>
                  <a:rPr lang="en-US" altLang="zh-TW" sz="2600" dirty="0"/>
                  <a:t>        6.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6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6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600" b="0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600" dirty="0"/>
                  <a:t>       </a:t>
                </a:r>
                <a:r>
                  <a:rPr lang="zh-TW" altLang="en-US" sz="2600" dirty="0" smtClean="0"/>
                  <a:t>  </a:t>
                </a:r>
                <a:r>
                  <a:rPr lang="en-US" altLang="zh-TW" sz="1400" dirty="0" smtClean="0"/>
                  <a:t>(put </a:t>
                </a:r>
                <a:r>
                  <a:rPr lang="en-US" altLang="zh-TW" sz="1400" dirty="0"/>
                  <a:t>case)</a:t>
                </a:r>
                <a:r>
                  <a:rPr lang="en-US" altLang="zh-TW" sz="2600" dirty="0"/>
                  <a:t> </a:t>
                </a:r>
                <a:r>
                  <a:rPr lang="en-US" altLang="zh-TW" sz="2600" dirty="0" smtClean="0"/>
                  <a:t>       </a:t>
                </a:r>
                <a:endParaRPr lang="zh-TW" altLang="en-US" sz="26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6632"/>
                <a:ext cx="8568952" cy="6624736"/>
              </a:xfrm>
              <a:blipFill rotWithShape="1">
                <a:blip r:embed="rId3"/>
                <a:stretch>
                  <a:fillRect l="-1849" t="-11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261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16632"/>
                <a:ext cx="8712968" cy="66247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b="1" u="sng" dirty="0" smtClean="0"/>
                  <a:t>Proof 3.5 </a:t>
                </a:r>
                <a:r>
                  <a:rPr lang="en-US" altLang="zh-TW" sz="2400" dirty="0" smtClean="0"/>
                  <a:t>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400" b="1" u="sng" dirty="0" smtClean="0"/>
                  <a:t> </a:t>
                </a:r>
              </a:p>
              <a:p>
                <a:pPr marL="0" indent="0">
                  <a:buNone/>
                </a:pPr>
                <a:endParaRPr lang="en-US" altLang="zh-TW" sz="2400" b="1" u="sng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</a:t>
                </a:r>
                <a:r>
                  <a:rPr lang="en-US" altLang="zh-TW" sz="2400" dirty="0"/>
                  <a:t>  </a:t>
                </a:r>
                <a:r>
                  <a:rPr lang="en-US" altLang="zh-TW" sz="2400" dirty="0" smtClean="0"/>
                  <a:t>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.  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𝑧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/>
                  <a:t>                                                        </a:t>
                </a:r>
                <a:r>
                  <a:rPr lang="en-US" altLang="zh-TW" sz="2400" dirty="0" smtClean="0"/>
                  <a:t>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sz="2400" i="1">
                        <a:latin typeface="Cambria Math"/>
                      </a:rPr>
                      <m:t>𝑧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/>
                  <a:t>                                                       </a:t>
                </a:r>
                <a:r>
                  <a:rPr lang="en-US" altLang="zh-TW" sz="2400" dirty="0" smtClean="0"/>
                  <a:t>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=</m:t>
                    </m:r>
                  </m:oMath>
                </a14:m>
                <a:r>
                  <a:rPr lang="zh-TW" altLang="en-US" sz="2400" dirty="0"/>
                  <a:t>  </a:t>
                </a: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∨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 ,  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400" dirty="0"/>
                  <a:t> 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/>
                  <a:t>    </a:t>
                </a:r>
                <a:r>
                  <a:rPr lang="en-US" altLang="zh-TW" sz="2400" dirty="0" smtClean="0"/>
                  <a:t>Thus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</m:oMath>
                </a14:m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zh-TW" altLang="en-US" sz="2400" dirty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16632"/>
                <a:ext cx="8712968" cy="6624736"/>
              </a:xfrm>
              <a:blipFill rotWithShape="1">
                <a:blip r:embed="rId2"/>
                <a:stretch>
                  <a:fillRect l="-1049" t="-6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/>
          <p:cNvCxnSpPr/>
          <p:nvPr/>
        </p:nvCxnSpPr>
        <p:spPr>
          <a:xfrm>
            <a:off x="971600" y="1484784"/>
            <a:ext cx="20817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2915816" y="1484784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手繪多邊形 5"/>
          <p:cNvSpPr/>
          <p:nvPr/>
        </p:nvSpPr>
        <p:spPr>
          <a:xfrm>
            <a:off x="4072729" y="2264899"/>
            <a:ext cx="1058779" cy="160491"/>
          </a:xfrm>
          <a:custGeom>
            <a:avLst/>
            <a:gdLst>
              <a:gd name="connsiteX0" fmla="*/ 0 w 1058779"/>
              <a:gd name="connsiteY0" fmla="*/ 144449 h 160491"/>
              <a:gd name="connsiteX1" fmla="*/ 497305 w 1058779"/>
              <a:gd name="connsiteY1" fmla="*/ 70 h 160491"/>
              <a:gd name="connsiteX2" fmla="*/ 1058779 w 1058779"/>
              <a:gd name="connsiteY2" fmla="*/ 160491 h 16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8779" h="160491">
                <a:moveTo>
                  <a:pt x="0" y="144449"/>
                </a:moveTo>
                <a:cubicBezTo>
                  <a:pt x="160421" y="70922"/>
                  <a:pt x="320842" y="-2604"/>
                  <a:pt x="497305" y="70"/>
                </a:cubicBezTo>
                <a:cubicBezTo>
                  <a:pt x="673768" y="2744"/>
                  <a:pt x="866273" y="81617"/>
                  <a:pt x="1058779" y="16049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932040" y="1975812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16632"/>
                <a:ext cx="8712968" cy="66247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b="1" u="sng" dirty="0" smtClean="0"/>
                  <a:t>Proof 3.5 </a:t>
                </a:r>
                <a:r>
                  <a:rPr lang="en-US" altLang="zh-TW" sz="2400" dirty="0" smtClean="0"/>
                  <a:t>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b="0" i="1" smtClean="0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400" b="1" u="sng" dirty="0" smtClean="0"/>
                  <a:t> </a:t>
                </a:r>
              </a:p>
              <a:p>
                <a:pPr marL="0" indent="0">
                  <a:buNone/>
                </a:pPr>
                <a:endParaRPr lang="en-US" altLang="zh-TW" sz="2400" b="1" u="sng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</a:t>
                </a:r>
                <a:r>
                  <a:rPr lang="en-US" altLang="zh-TW" sz="2400" dirty="0"/>
                  <a:t>  </a:t>
                </a:r>
                <a:r>
                  <a:rPr lang="en-US" altLang="zh-TW" sz="2400" dirty="0" smtClean="0"/>
                  <a:t>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&lt;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.  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/>
                  <a:t>                                                        </a:t>
                </a:r>
                <a:r>
                  <a:rPr lang="en-US" altLang="zh-TW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/>
                  <a:t>                                                       </a:t>
                </a:r>
                <a:r>
                  <a:rPr lang="en-US" altLang="zh-TW" sz="2400" dirty="0" smtClean="0"/>
                  <a:t>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=</m:t>
                    </m:r>
                  </m:oMath>
                </a14:m>
                <a:r>
                  <a:rPr lang="zh-TW" altLang="en-US" sz="2400" dirty="0"/>
                  <a:t>  </a:t>
                </a: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𝑧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∨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 ,  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400" dirty="0"/>
                  <a:t> 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/>
                  <a:t>    </a:t>
                </a:r>
                <a:r>
                  <a:rPr lang="en-US" altLang="zh-TW" sz="2400" dirty="0" smtClean="0"/>
                  <a:t>Thus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𝑃𝐶𝐵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</m:oMath>
                </a14:m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𝑃</m:t>
                                </m:r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/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zh-TW" altLang="en-US" sz="2400" dirty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16632"/>
                <a:ext cx="8712968" cy="6624736"/>
              </a:xfrm>
              <a:blipFill rotWithShape="1">
                <a:blip r:embed="rId2"/>
                <a:stretch>
                  <a:fillRect l="-1049" t="-6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/>
          <p:cNvCxnSpPr/>
          <p:nvPr/>
        </p:nvCxnSpPr>
        <p:spPr>
          <a:xfrm>
            <a:off x="971600" y="1484784"/>
            <a:ext cx="20817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2915816" y="1484784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手繪多邊形 5"/>
          <p:cNvSpPr/>
          <p:nvPr/>
        </p:nvSpPr>
        <p:spPr>
          <a:xfrm>
            <a:off x="3995936" y="2189237"/>
            <a:ext cx="1058779" cy="160491"/>
          </a:xfrm>
          <a:custGeom>
            <a:avLst/>
            <a:gdLst>
              <a:gd name="connsiteX0" fmla="*/ 0 w 1058779"/>
              <a:gd name="connsiteY0" fmla="*/ 144449 h 160491"/>
              <a:gd name="connsiteX1" fmla="*/ 497305 w 1058779"/>
              <a:gd name="connsiteY1" fmla="*/ 70 h 160491"/>
              <a:gd name="connsiteX2" fmla="*/ 1058779 w 1058779"/>
              <a:gd name="connsiteY2" fmla="*/ 160491 h 16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8779" h="160491">
                <a:moveTo>
                  <a:pt x="0" y="144449"/>
                </a:moveTo>
                <a:cubicBezTo>
                  <a:pt x="160421" y="70922"/>
                  <a:pt x="320842" y="-2604"/>
                  <a:pt x="497305" y="70"/>
                </a:cubicBezTo>
                <a:cubicBezTo>
                  <a:pt x="673768" y="2744"/>
                  <a:pt x="866273" y="81617"/>
                  <a:pt x="1058779" y="16049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932040" y="1975812"/>
            <a:ext cx="76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6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橢圓 12"/>
          <p:cNvSpPr/>
          <p:nvPr/>
        </p:nvSpPr>
        <p:spPr>
          <a:xfrm>
            <a:off x="6142580" y="5742876"/>
            <a:ext cx="500066" cy="79111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800" b="1" u="sng" dirty="0" smtClean="0"/>
                  <a:t>Theorem</a:t>
                </a:r>
                <a:r>
                  <a:rPr lang="en-US" altLang="zh-TW" sz="2800" dirty="0" smtClean="0"/>
                  <a:t>  (given the firm value)</a:t>
                </a:r>
              </a:p>
              <a:p>
                <a:pPr marL="0" indent="0">
                  <a:buNone/>
                </a:pPr>
                <a:r>
                  <a:rPr lang="en-US" altLang="zh-TW" sz="2800" dirty="0" smtClean="0"/>
                  <a:t>     Let 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/>
                      </a:rPr>
                      <m:t>𝑡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800" b="0" i="1" smtClean="0">
                        <a:latin typeface="Cambria Math"/>
                      </a:rPr>
                      <m:t>&gt;0</m:t>
                    </m:r>
                    <m:r>
                      <a:rPr lang="en-US" altLang="zh-TW" sz="2800" b="0" i="0" smtClean="0">
                        <a:latin typeface="Cambria Math"/>
                      </a:rPr>
                      <m:t>.</m:t>
                    </m:r>
                  </m:oMath>
                </a14:m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If there is any bond price    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 such that it is optimal to exercise the embedded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option</a:t>
                </a: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at time 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zh-TW" sz="2800" dirty="0" smtClean="0"/>
                  <a:t>, then there exists a critical bond  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price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b="0" i="1" smtClean="0">
                        <a:latin typeface="Cambria Math"/>
                        <a:ea typeface="Cambria Math"/>
                      </a:rPr>
                      <m:t>λ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</a:rPr>
                      <m:t>&gt;</m:t>
                    </m:r>
                    <m:r>
                      <a:rPr lang="en-US" altLang="zh-TW" sz="2800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dirty="0" smtClean="0"/>
                  <a:t> such that it is optimal to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exercise</a:t>
                </a: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the option if and only if 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i="1" smtClean="0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.    </a:t>
                </a:r>
                <a:endParaRPr lang="zh-TW" altLang="en-US" sz="2800" dirty="0"/>
              </a:p>
              <a:p>
                <a:endParaRPr lang="zh-TW" altLang="en-US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  <a:blipFill rotWithShape="1">
                <a:blip r:embed="rId2"/>
                <a:stretch>
                  <a:fillRect l="-1481" t="-9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1305142" y="4614461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/>
              <a:t>Intrinsic Value </a:t>
            </a:r>
            <a:endParaRPr lang="zh-TW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43608" y="5089856"/>
                <a:ext cx="268502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2800" i="1" smtClean="0">
                                  <a:latin typeface="Cambria Math"/>
                                </a:rPr>
                                <m:t>𝜆</m:t>
                              </m:r>
                              <m:d>
                                <m:dPr>
                                  <m:ctrlPr>
                                    <a:rPr lang="en-US" altLang="zh-TW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i="1">
                                          <a:latin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800" i="1">
                                      <a:latin typeface="Cambria Math"/>
                                    </a:rPr>
                                    <m:t> ,</m:t>
                                  </m:r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TW" sz="2800" i="1"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5089856"/>
                <a:ext cx="2685029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/>
          <p:cNvGrpSpPr/>
          <p:nvPr/>
        </p:nvGrpSpPr>
        <p:grpSpPr>
          <a:xfrm>
            <a:off x="4978997" y="3712168"/>
            <a:ext cx="1901161" cy="2727915"/>
            <a:chOff x="7087474" y="3129977"/>
            <a:chExt cx="1901161" cy="2727915"/>
          </a:xfrm>
        </p:grpSpPr>
        <p:cxnSp>
          <p:nvCxnSpPr>
            <p:cNvPr id="7" name="直線單箭頭接點 6"/>
            <p:cNvCxnSpPr/>
            <p:nvPr/>
          </p:nvCxnSpPr>
          <p:spPr>
            <a:xfrm rot="5400000" flipH="1" flipV="1">
              <a:off x="7394595" y="4749809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字方塊 7"/>
                <p:cNvSpPr txBox="1"/>
                <p:nvPr/>
              </p:nvSpPr>
              <p:spPr>
                <a:xfrm>
                  <a:off x="8286776" y="3129977"/>
                  <a:ext cx="70185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3200" b="1" i="1" smtClean="0">
                                <a:latin typeface="Cambria Math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TW" sz="32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6" name="文字方塊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6776" y="3129977"/>
                  <a:ext cx="701859" cy="58477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8"/>
                <p:cNvSpPr txBox="1"/>
                <p:nvPr/>
              </p:nvSpPr>
              <p:spPr>
                <a:xfrm>
                  <a:off x="7087474" y="4868298"/>
                  <a:ext cx="1561453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sz="3200" b="1" dirty="0" smtClean="0"/>
                    <a:t>b(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altLang="zh-TW" sz="3200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a14:m>
                  <a:r>
                    <a:rPr lang="en-US" altLang="zh-TW" sz="3200" b="1" dirty="0" smtClean="0"/>
                    <a:t>,t)</a:t>
                  </a:r>
                  <a:r>
                    <a:rPr lang="en-US" altLang="zh-TW" sz="3200" b="1" baseline="-25000" dirty="0" smtClean="0"/>
                    <a:t>  </a:t>
                  </a:r>
                  <a:r>
                    <a:rPr lang="en-US" altLang="zh-TW" sz="3200" b="1" dirty="0" smtClean="0"/>
                    <a:t>-</a:t>
                  </a:r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9" name="文字方塊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7474" y="4868298"/>
                  <a:ext cx="1561453" cy="58477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0156" t="-12500" r="-8984" b="-3437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4967775" y="4865714"/>
                <a:ext cx="15726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3200" b="1" i="1" dirty="0" smtClean="0">
                        <a:latin typeface="Cambria Math"/>
                      </a:rPr>
                      <m:t>𝝀</m:t>
                    </m:r>
                  </m:oMath>
                </a14:m>
                <a:r>
                  <a:rPr lang="en-US" altLang="zh-TW" sz="3200" b="1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3200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32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3200" b="1" dirty="0" smtClean="0"/>
                  <a:t>,t)</a:t>
                </a:r>
                <a:r>
                  <a:rPr lang="en-US" altLang="zh-TW" sz="3200" b="1" baseline="-25000" dirty="0" smtClean="0"/>
                  <a:t>  </a:t>
                </a:r>
                <a:r>
                  <a:rPr lang="en-US" altLang="zh-TW" sz="3200" b="1" dirty="0" smtClean="0"/>
                  <a:t>-</a:t>
                </a:r>
                <a:endParaRPr lang="zh-TW" altLang="en-US" sz="3200" b="1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75" y="4865714"/>
                <a:ext cx="1572675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2500" r="-8915" b="-343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手繪多邊形 10"/>
          <p:cNvSpPr/>
          <p:nvPr/>
        </p:nvSpPr>
        <p:spPr>
          <a:xfrm>
            <a:off x="6395880" y="5218631"/>
            <a:ext cx="256717" cy="125128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6669923" y="5659607"/>
            <a:ext cx="1534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the money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14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435280" cy="6336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</a:rPr>
                          <m:t>𝑧</m:t>
                        </m:r>
                        <m:r>
                          <a:rPr lang="en-US" altLang="zh-TW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n-US" altLang="zh-TW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𝐶𝐵</m:t>
                        </m:r>
                      </m:sub>
                    </m:sSub>
                    <m:r>
                      <a:rPr lang="en-US" altLang="zh-TW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dirty="0"/>
                  <a:t> </a:t>
                </a:r>
                <a:endParaRPr lang="en-US" altLang="zh-TW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</a:rPr>
                          <m:t>𝑧</m:t>
                        </m:r>
                        <m:r>
                          <a:rPr lang="en-US" altLang="zh-TW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𝑃</m:t>
                        </m:r>
                      </m:sup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𝑃𝐶𝐵</m:t>
                        </m:r>
                      </m:sub>
                    </m:sSub>
                    <m:r>
                      <a:rPr lang="en-US" altLang="zh-TW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)≤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𝑃</m:t>
                        </m:r>
                      </m:sub>
                    </m:sSub>
                    <m:r>
                      <a:rPr lang="en-US" altLang="zh-TW" i="1">
                        <a:latin typeface="Cambria Math"/>
                        <a:ea typeface="Cambria Math"/>
                      </a:rPr>
                      <m:t>(</m:t>
                    </m:r>
                    <m:sSubSup>
                      <m:sSubSup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en-US" altLang="zh-TW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-  </a:t>
                </a:r>
                <a:r>
                  <a:rPr lang="en-US" altLang="zh-TW" dirty="0"/>
                  <a:t>w</a:t>
                </a:r>
                <a:r>
                  <a:rPr lang="en-US" altLang="zh-TW" dirty="0" smtClean="0"/>
                  <a:t>hen both options are present, the value, the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value of preserving one option can make it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optimal for issuer to continue servicing the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debt in states in which it would otherwise   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exercise the other option. 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435280" cy="6336704"/>
              </a:xfrm>
              <a:blipFill rotWithShape="1">
                <a:blip r:embed="rId2"/>
                <a:stretch>
                  <a:fillRect l="-18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8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6632"/>
                <a:ext cx="8229600" cy="6336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Proof </a:t>
                </a:r>
                <a:endParaRPr lang="en-US" altLang="zh-TW" sz="2400" dirty="0" smtClean="0"/>
              </a:p>
              <a:p>
                <a:r>
                  <a:rPr lang="en-US" altLang="zh-TW" sz="2400" dirty="0" smtClean="0"/>
                  <a:t>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(1)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are two states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and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</m:oMath>
                </a14:m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</a:t>
                </a:r>
                <a:r>
                  <a:rPr lang="en-US" altLang="zh-TW" sz="2400" u="sng" dirty="0" smtClean="0"/>
                  <a:t>Step 1  </a:t>
                </a:r>
                <a:endParaRPr lang="en-US" altLang="zh-TW" sz="2400" u="sng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Suppose</a:t>
                </a:r>
                <a:r>
                  <a:rPr lang="en-US" altLang="zh-TW" sz="2800" dirty="0" smtClean="0"/>
                  <a:t> </a:t>
                </a:r>
                <a:r>
                  <a:rPr lang="en-US" altLang="zh-TW" sz="2400" dirty="0" smtClean="0"/>
                  <a:t>it is optimal to continue at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and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&gt;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We show that it is then optimal to continue at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.</a:t>
                </a:r>
                <a:r>
                  <a:rPr lang="zh-TW" altLang="en-US" sz="2400" dirty="0" smtClean="0"/>
                  <a:t> 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According to the call delta inequality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/>
                          </a:rPr>
                          <m:t> −</m:t>
                        </m:r>
                        <m:r>
                          <m:rPr>
                            <m:nor/>
                          </m:rPr>
                          <a:rPr lang="en-US" altLang="zh-TW" sz="2400" dirty="0"/>
                          <m:t> </m:t>
                        </m:r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</m:den>
                    </m:f>
                    <m:r>
                      <a:rPr lang="en-US" altLang="zh-TW" sz="2400" i="1" dirty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altLang="zh-TW" sz="2400" i="1" dirty="0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zh-TW" altLang="en-US" sz="2400" dirty="0" smtClean="0"/>
                  <a:t> 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sz="2400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 −</m:t>
                    </m:r>
                    <m:r>
                      <m:rPr>
                        <m:nor/>
                      </m:rPr>
                      <a:rPr lang="en-US" altLang="zh-TW" sz="2000" dirty="0"/>
                      <m:t>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 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</a:t>
                </a:r>
                <a:r>
                  <a:rPr lang="en-US" altLang="zh-TW" sz="28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zh-TW" altLang="en-US" sz="28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/>
                        <a:ea typeface="Cambria Math"/>
                      </a:rPr>
                      <m:t>≥</m:t>
                    </m:r>
                    <m:r>
                      <m:rPr>
                        <m:nor/>
                      </m:rPr>
                      <a:rPr lang="en-US" altLang="zh-TW" sz="2000" dirty="0"/>
                      <m:t>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 +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 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(1)</m:t>
                        </m:r>
                      </m:sup>
                    </m:sSubSup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6632"/>
                <a:ext cx="8229600" cy="6336704"/>
              </a:xfrm>
              <a:blipFill rotWithShape="1">
                <a:blip r:embed="rId2"/>
                <a:stretch>
                  <a:fillRect l="-1852" t="-12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507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88640"/>
                <a:ext cx="8640960" cy="648072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</a:rPr>
                      <m:t>∵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it is optimal to continue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/>
                  <a:t> , thus we </a:t>
                </a:r>
                <a:r>
                  <a:rPr lang="en-US" altLang="zh-TW" sz="2400" dirty="0" smtClean="0"/>
                  <a:t>have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/>
                  <a:t> 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ea typeface="Cambria Math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24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zh-TW" altLang="en-US" sz="2400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  <m:d>
                                  <m:dPr>
                                    <m:ctrlPr>
                                      <a:rPr lang="en-US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𝑉</m:t>
                                        </m:r>
                                      </m:e>
                                      <m:sub>
                                        <m:r>
                                          <a:rPr lang="en-US" altLang="zh-TW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US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≥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zh-TW" altLang="en-US" sz="2400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zh-TW" altLang="en-US" sz="2400" b="0" i="1" smtClean="0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 smtClean="0">
                        <a:latin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Besides,</a:t>
                </a:r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for all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400" dirty="0"/>
                  <a:t>.</a:t>
                </a:r>
                <a:r>
                  <a:rPr lang="zh-TW" altLang="en-US" sz="2400" dirty="0"/>
                  <a:t> </a:t>
                </a: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 smtClean="0"/>
                  <a:t>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zh-TW" altLang="en-US" sz="2400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  <m:d>
                              <m:dPr>
                                <m:ctrlP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TW" sz="2400" b="0" i="1" smtClean="0"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2400" i="1" smtClean="0">
                                <a:latin typeface="Cambria Math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It is then optimal to continue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 smtClean="0"/>
                  <a:t>.</a:t>
                </a:r>
                <a:endParaRPr lang="zh-TW" altLang="en-US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88640"/>
                <a:ext cx="8640960" cy="6480720"/>
              </a:xfrm>
              <a:blipFill rotWithShape="1"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7308304" y="1668016"/>
            <a:ext cx="1534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5" name="手繪多邊形 4"/>
          <p:cNvSpPr/>
          <p:nvPr/>
        </p:nvSpPr>
        <p:spPr>
          <a:xfrm>
            <a:off x="7244124" y="1384630"/>
            <a:ext cx="64180" cy="936104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>
            <a:off x="1187624" y="1844824"/>
            <a:ext cx="1872208" cy="7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3419872" y="3717032"/>
            <a:ext cx="1800200" cy="7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96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260648"/>
                <a:ext cx="8568952" cy="626469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sz="2400" u="sng" dirty="0" smtClean="0"/>
                  <a:t>Step 2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     Let </a:t>
                </a:r>
                <a14:m>
                  <m:oMath xmlns:m="http://schemas.openxmlformats.org/officeDocument/2006/math">
                    <m:r>
                      <a:rPr lang="en-US" altLang="zh-TW" sz="2400"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/>
                  <a:t> be the </a:t>
                </a:r>
                <a:r>
                  <a:rPr lang="en-US" altLang="zh-TW" sz="2400" dirty="0" err="1" smtClean="0"/>
                  <a:t>infimum</a:t>
                </a:r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that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𝑈</m:t>
                    </m:r>
                  </m:oMath>
                </a14:m>
                <a:r>
                  <a:rPr lang="en-US" altLang="zh-TW" sz="2400" dirty="0"/>
                  <a:t> .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    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𝑏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sz="2400" dirty="0"/>
                  <a:t>can not lie in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𝑈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because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Cambria Math"/>
                      </a:rPr>
                      <m:t>𝑈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is open.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Thus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/>
                        </m:sSubSup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</m:t>
                    </m:r>
                    <m:r>
                      <m:rPr>
                        <m:nor/>
                      </m:rPr>
                      <a:rPr lang="en-US" altLang="zh-TW" sz="2400" dirty="0"/>
                      <m:t> 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for all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0,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zh-TW" altLang="en-US" sz="2400" dirty="0"/>
                  <a:t>  </a:t>
                </a:r>
                <a:r>
                  <a:rPr lang="en-US" altLang="zh-TW" sz="2400" dirty="0"/>
                  <a:t>and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𝑏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 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r>
                      <a:rPr lang="en-US" altLang="zh-TW" sz="2400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&gt;0</m:t>
                    </m:r>
                  </m:oMath>
                </a14:m>
                <a:r>
                  <a:rPr lang="zh-TW" altLang="en-US" sz="2400" dirty="0"/>
                  <a:t>    </a:t>
                </a: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     Then</a:t>
                </a:r>
                <a:r>
                  <a:rPr lang="en-US" altLang="zh-TW" sz="240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𝜆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r>
                      <a:rPr lang="en-US" altLang="zh-TW" sz="2400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400" dirty="0"/>
                  <a:t>.</a:t>
                </a:r>
                <a:endParaRPr lang="zh-TW" altLang="en-US" sz="2400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sz="2800" b="1" dirty="0" smtClean="0"/>
                  <a:t>This</a:t>
                </a:r>
                <a:r>
                  <a:rPr lang="en-US" altLang="zh-TW" sz="2800" b="1" u="sng" dirty="0" smtClean="0"/>
                  <a:t> theorem </a:t>
                </a:r>
                <a:r>
                  <a:rPr lang="en-US" altLang="zh-TW" sz="2800" b="1" dirty="0" smtClean="0"/>
                  <a:t>implies that the increase of interest rate can not only trigger bond put but also trigger conversion.</a:t>
                </a:r>
                <a:endParaRPr lang="zh-TW" altLang="en-US" sz="2800" b="1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260648"/>
                <a:ext cx="8568952" cy="6264696"/>
              </a:xfrm>
              <a:blipFill rotWithShape="1">
                <a:blip r:embed="rId2"/>
                <a:stretch>
                  <a:fillRect l="-1422" t="-779" r="-17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/>
          <p:cNvCxnSpPr/>
          <p:nvPr/>
        </p:nvCxnSpPr>
        <p:spPr>
          <a:xfrm>
            <a:off x="2896001" y="2924944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3275856" y="291272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n</a:t>
            </a:r>
            <a:r>
              <a:rPr lang="en-US" altLang="zh-TW" b="1" dirty="0" smtClean="0">
                <a:solidFill>
                  <a:srgbClr val="FF0000"/>
                </a:solidFill>
              </a:rPr>
              <a:t>ot in </a:t>
            </a:r>
            <a:r>
              <a:rPr lang="en-US" altLang="zh-TW" b="1" dirty="0">
                <a:solidFill>
                  <a:srgbClr val="FF0000"/>
                </a:solidFill>
              </a:rPr>
              <a:t>U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/>
          <a:lstStyle/>
          <a:p>
            <a:r>
              <a:rPr lang="en-US" altLang="zh-TW" dirty="0" smtClean="0"/>
              <a:t>Part 2.A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758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橢圓 13"/>
          <p:cNvSpPr/>
          <p:nvPr/>
        </p:nvSpPr>
        <p:spPr>
          <a:xfrm>
            <a:off x="5588166" y="4286630"/>
            <a:ext cx="500066" cy="10917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16632"/>
                <a:ext cx="8856984" cy="655272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sz="2800" b="1" u="sng" dirty="0" smtClean="0"/>
                  <a:t>Theorem</a:t>
                </a:r>
                <a:r>
                  <a:rPr lang="en-US" altLang="zh-TW" sz="2800" dirty="0" smtClean="0"/>
                  <a:t>   (given the host bond price)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Let 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</a:rPr>
                      <m:t>𝑡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∈[0,</m:t>
                    </m:r>
                    <m:r>
                      <a:rPr lang="en-US" altLang="zh-TW" sz="28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8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800" dirty="0"/>
                  <a:t> </a:t>
                </a:r>
                <a:r>
                  <a:rPr lang="en-US" altLang="zh-TW" sz="28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800" i="1">
                        <a:latin typeface="Cambria Math"/>
                      </a:rPr>
                      <m:t>&gt;0</m:t>
                    </m:r>
                  </m:oMath>
                </a14:m>
                <a:r>
                  <a:rPr lang="en-US" altLang="zh-TW" sz="28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1.  For the pure convertible bond, there exists a critical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 firm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 such that it is optimal to </a:t>
                </a:r>
              </a:p>
              <a:p>
                <a:pPr marL="0" indent="0">
                  <a:buNone/>
                </a:pPr>
                <a:r>
                  <a:rPr lang="en-US" altLang="zh-TW" sz="2800" dirty="0"/>
                  <a:t> </a:t>
                </a:r>
                <a:r>
                  <a:rPr lang="en-US" altLang="zh-TW" sz="2800" dirty="0" smtClean="0"/>
                  <a:t>         default if and only if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altLang="zh-TW" sz="28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/>
                          </a:rPr>
                          <m:t>𝐶𝐵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</a:rPr>
                          <m:t>,</m:t>
                        </m:r>
                        <m:r>
                          <a:rPr lang="en-US" altLang="zh-TW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800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sz="2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16632"/>
                <a:ext cx="8856984" cy="6552728"/>
              </a:xfrm>
              <a:blipFill rotWithShape="1">
                <a:blip r:embed="rId2"/>
                <a:stretch>
                  <a:fillRect l="-1376" t="-8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群組 4"/>
          <p:cNvGrpSpPr/>
          <p:nvPr/>
        </p:nvGrpSpPr>
        <p:grpSpPr>
          <a:xfrm>
            <a:off x="3970311" y="3533325"/>
            <a:ext cx="2210802" cy="2794678"/>
            <a:chOff x="6860154" y="3017069"/>
            <a:chExt cx="2210802" cy="2794678"/>
          </a:xfrm>
        </p:grpSpPr>
        <p:cxnSp>
          <p:nvCxnSpPr>
            <p:cNvPr id="6" name="直線單箭頭接點 5"/>
            <p:cNvCxnSpPr/>
            <p:nvPr/>
          </p:nvCxnSpPr>
          <p:spPr>
            <a:xfrm rot="5400000" flipH="1" flipV="1">
              <a:off x="7619959" y="4703664"/>
              <a:ext cx="221457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字方塊 6"/>
                <p:cNvSpPr txBox="1"/>
                <p:nvPr/>
              </p:nvSpPr>
              <p:spPr>
                <a:xfrm>
                  <a:off x="8385127" y="3017069"/>
                  <a:ext cx="68582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3200" b="1" i="1" smtClean="0">
                                <a:latin typeface="Cambria Math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3200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7" name="文字方塊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5127" y="3017069"/>
                  <a:ext cx="685829" cy="58477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字方塊 7"/>
                <p:cNvSpPr txBox="1"/>
                <p:nvPr/>
              </p:nvSpPr>
              <p:spPr>
                <a:xfrm>
                  <a:off x="6860154" y="4538913"/>
                  <a:ext cx="202574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32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b="1" i="1" dirty="0" smtClean="0"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en-US" altLang="zh-TW" sz="3200" b="1" i="1" dirty="0" smtClean="0">
                              <a:latin typeface="Cambria Math"/>
                            </a:rPr>
                            <m:t>𝑪𝑩</m:t>
                          </m:r>
                        </m:sub>
                      </m:sSub>
                    </m:oMath>
                  </a14:m>
                  <a:r>
                    <a:rPr lang="en-US" altLang="zh-TW" sz="3200" b="1" dirty="0" smtClean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altLang="zh-TW" sz="3200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a14:m>
                  <a:r>
                    <a:rPr lang="en-US" altLang="zh-TW" sz="3200" b="1" dirty="0" smtClean="0"/>
                    <a:t>,t)</a:t>
                  </a:r>
                  <a:r>
                    <a:rPr lang="en-US" altLang="zh-TW" sz="3200" b="1" baseline="-25000" dirty="0" smtClean="0"/>
                    <a:t>  </a:t>
                  </a:r>
                  <a:r>
                    <a:rPr lang="en-US" altLang="zh-TW" sz="3200" b="1" dirty="0" smtClean="0"/>
                    <a:t>-</a:t>
                  </a:r>
                  <a:endParaRPr lang="zh-TW" altLang="en-US" sz="3200" b="1" dirty="0"/>
                </a:p>
              </p:txBody>
            </p:sp>
          </mc:Choice>
          <mc:Fallback xmlns="">
            <p:sp>
              <p:nvSpPr>
                <p:cNvPr id="8" name="文字方塊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0154" y="4538913"/>
                  <a:ext cx="2025747" cy="58477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12500" r="-6907" b="-3437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5114981" y="5522567"/>
                <a:ext cx="85895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32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3200" b="1" i="1" smtClean="0"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sz="3200" b="1" baseline="-25000" dirty="0" smtClean="0"/>
                  <a:t>  </a:t>
                </a:r>
                <a:r>
                  <a:rPr lang="en-US" altLang="zh-TW" sz="3200" b="1" dirty="0" smtClean="0"/>
                  <a:t>-</a:t>
                </a:r>
                <a:endParaRPr lang="zh-TW" altLang="en-US" sz="3200" b="1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981" y="5522567"/>
                <a:ext cx="858953" cy="584775"/>
              </a:xfrm>
              <a:prstGeom prst="rect">
                <a:avLst/>
              </a:prstGeom>
              <a:blipFill rotWithShape="1">
                <a:blip r:embed="rId8"/>
                <a:stretch>
                  <a:fillRect t="-12500" r="-17730" b="-343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/>
          <p:cNvSpPr txBox="1"/>
          <p:nvPr/>
        </p:nvSpPr>
        <p:spPr>
          <a:xfrm>
            <a:off x="1099898" y="462428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/>
              <a:t>Intrinsic Value </a:t>
            </a:r>
            <a:endParaRPr lang="zh-TW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1120284" y="5085947"/>
                <a:ext cx="200606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8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𝑧𝑉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80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e>
                          </m:d>
                        </m:e>
                        <m:sup>
                          <m:r>
                            <a:rPr lang="en-US" altLang="zh-TW" sz="2800" i="1"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284" y="5085947"/>
                <a:ext cx="200606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手繪多邊形 11"/>
          <p:cNvSpPr/>
          <p:nvPr/>
        </p:nvSpPr>
        <p:spPr>
          <a:xfrm>
            <a:off x="5959873" y="4208866"/>
            <a:ext cx="256717" cy="1606088"/>
          </a:xfrm>
          <a:custGeom>
            <a:avLst/>
            <a:gdLst>
              <a:gd name="connsiteX0" fmla="*/ 16042 w 256717"/>
              <a:gd name="connsiteY0" fmla="*/ 0 h 1251284"/>
              <a:gd name="connsiteX1" fmla="*/ 256674 w 256717"/>
              <a:gd name="connsiteY1" fmla="*/ 625642 h 1251284"/>
              <a:gd name="connsiteX2" fmla="*/ 0 w 256717"/>
              <a:gd name="connsiteY2" fmla="*/ 1251284 h 125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6717" h="1251284">
                <a:moveTo>
                  <a:pt x="16042" y="0"/>
                </a:moveTo>
                <a:cubicBezTo>
                  <a:pt x="137695" y="208547"/>
                  <a:pt x="259348" y="417095"/>
                  <a:pt x="256674" y="625642"/>
                </a:cubicBezTo>
                <a:cubicBezTo>
                  <a:pt x="254000" y="834189"/>
                  <a:pt x="127000" y="1042736"/>
                  <a:pt x="0" y="125128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6347197" y="4733470"/>
            <a:ext cx="1534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i</a:t>
            </a:r>
            <a:r>
              <a:rPr lang="en-US" altLang="zh-TW" b="1" dirty="0" smtClean="0">
                <a:solidFill>
                  <a:srgbClr val="FF0000"/>
                </a:solidFill>
              </a:rPr>
              <a:t>n the money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15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2662</TotalTime>
  <Words>6275</Words>
  <Application>Microsoft Office PowerPoint</Application>
  <PresentationFormat>如螢幕大小 (4:3)</PresentationFormat>
  <Paragraphs>383</Paragraphs>
  <Slides>40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1" baseType="lpstr">
      <vt:lpstr>Office 佈景主題</vt:lpstr>
      <vt:lpstr>Optimal Conversion and Put Policies </vt:lpstr>
      <vt:lpstr>PowerPoint 簡報</vt:lpstr>
      <vt:lpstr>Part 1</vt:lpstr>
      <vt:lpstr>PowerPoint 簡報</vt:lpstr>
      <vt:lpstr>PowerPoint 簡報</vt:lpstr>
      <vt:lpstr>PowerPoint 簡報</vt:lpstr>
      <vt:lpstr>PowerPoint 簡報</vt:lpstr>
      <vt:lpstr>Part 2.A</vt:lpstr>
      <vt:lpstr>PowerPoint 簡報</vt:lpstr>
      <vt:lpstr>PowerPoint 簡報</vt:lpstr>
      <vt:lpstr>PowerPoint 簡報</vt:lpstr>
      <vt:lpstr>PowerPoint 簡報</vt:lpstr>
      <vt:lpstr>Part 2.B</vt:lpstr>
      <vt:lpstr>Bond Valuation</vt:lpstr>
      <vt:lpstr>Part 2.B-1</vt:lpstr>
      <vt:lpstr>PowerPoint 簡報</vt:lpstr>
      <vt:lpstr>PowerPoint 簡報</vt:lpstr>
      <vt:lpstr>PowerPoint 簡報</vt:lpstr>
      <vt:lpstr>PowerPoint 簡報</vt:lpstr>
      <vt:lpstr>Part 2.B-2</vt:lpstr>
      <vt:lpstr>PowerPoint 簡報</vt:lpstr>
      <vt:lpstr>PowerPoint 簡報</vt:lpstr>
      <vt:lpstr>PowerPoint 簡報</vt:lpstr>
      <vt:lpstr>Part 3.A</vt:lpstr>
      <vt:lpstr>PowerPoint 簡報</vt:lpstr>
      <vt:lpstr>PowerPoint 簡報</vt:lpstr>
      <vt:lpstr>PowerPoint 簡報</vt:lpstr>
      <vt:lpstr>V_t^((1))&lt;V_t^((2))⟹b_CB (V_t^((1) ),t)≤b_CB (V_t^((2) ),t)</vt:lpstr>
      <vt:lpstr>PowerPoint 簡報</vt:lpstr>
      <vt:lpstr>P_t^((1))&gt;P_t^((2))⟹v_CB (P_t^((1) ),t)≥v_CB (P_t^((2) ),t)</vt:lpstr>
      <vt:lpstr>Part 3.B</vt:lpstr>
      <vt:lpstr>PowerPoint 簡報</vt:lpstr>
      <vt:lpstr>PowerPoint 簡報</vt:lpstr>
      <vt:lpstr>PowerPoint 簡報</vt:lpstr>
      <vt:lpstr>PowerPoint 簡報</vt:lpstr>
      <vt:lpstr>Part 3.C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Put and Conversion Policies</dc:title>
  <dc:creator>lab313</dc:creator>
  <cp:lastModifiedBy>lab313</cp:lastModifiedBy>
  <cp:revision>67</cp:revision>
  <dcterms:created xsi:type="dcterms:W3CDTF">2012-03-27T03:37:23Z</dcterms:created>
  <dcterms:modified xsi:type="dcterms:W3CDTF">2012-03-31T03:36:03Z</dcterms:modified>
</cp:coreProperties>
</file>